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eg" ContentType="image/jpeg"/>
  <Default Extension="JPG" ContentType="image/.jpg"/>
  <Default Extension="rels" ContentType="application/vnd.openxmlformats-package.relationship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60" r:id="rId3"/>
  </p:sldMasterIdLst>
  <p:notesMasterIdLst>
    <p:notesMasterId r:id="rId6"/>
  </p:notesMasterIdLst>
  <p:handoutMasterIdLst>
    <p:handoutMasterId r:id="rId18"/>
  </p:handoutMasterIdLst>
  <p:sldIdLst>
    <p:sldId id="1779" r:id="rId4"/>
    <p:sldId id="1749" r:id="rId5"/>
    <p:sldId id="1995" r:id="rId7"/>
    <p:sldId id="1996" r:id="rId8"/>
    <p:sldId id="2006" r:id="rId9"/>
    <p:sldId id="1999" r:id="rId10"/>
    <p:sldId id="2000" r:id="rId11"/>
    <p:sldId id="2001" r:id="rId12"/>
    <p:sldId id="2007" r:id="rId13"/>
    <p:sldId id="2005" r:id="rId14"/>
    <p:sldId id="2002" r:id="rId15"/>
    <p:sldId id="2003" r:id="rId16"/>
    <p:sldId id="2004" r:id="rId17"/>
  </p:sldIdLst>
  <p:sldSz cx="12436475" cy="6994525"/>
  <p:notesSz cx="6858000" cy="1019175"/>
  <p:defaultTextStyle>
    <a:defPPr>
      <a:defRPr lang="en-US"/>
    </a:defPPr>
    <a:lvl1pPr marL="0" algn="l" defTabSz="9328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66090" algn="l" defTabSz="9328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32815" algn="l" defTabSz="9328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98905" algn="l" defTabSz="9328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65630" algn="l" defTabSz="9328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331720" algn="l" defTabSz="9328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98445" algn="l" defTabSz="9328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64535" algn="l" defTabSz="9328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731260" algn="l" defTabSz="93281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odule 3" id="{82884CC8-64E1-4CFE-9ADB-320B37E0B1C6}">
          <p14:sldIdLst>
            <p14:sldId id="1779"/>
            <p14:sldId id="1749"/>
            <p14:sldId id="1995"/>
            <p14:sldId id="1996"/>
            <p14:sldId id="2006"/>
            <p14:sldId id="1999"/>
            <p14:sldId id="2000"/>
            <p14:sldId id="2001"/>
            <p14:sldId id="2007"/>
            <p14:sldId id="2005"/>
            <p14:sldId id="2002"/>
            <p14:sldId id="2003"/>
            <p14:sldId id="2004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0093"/>
    <a:srgbClr val="6490B7"/>
    <a:srgbClr val="E5221D"/>
    <a:srgbClr val="FFB350"/>
    <a:srgbClr val="F87935"/>
    <a:srgbClr val="557BA1"/>
    <a:srgbClr val="547CA0"/>
    <a:srgbClr val="FE883B"/>
    <a:srgbClr val="FFCB6D"/>
    <a:srgbClr val="DD1A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 autoAdjust="0"/>
    <p:restoredTop sz="90748" autoAdjust="0"/>
  </p:normalViewPr>
  <p:slideViewPr>
    <p:cSldViewPr snapToGrid="0">
      <p:cViewPr varScale="1">
        <p:scale>
          <a:sx n="55" d="100"/>
          <a:sy n="55" d="100"/>
        </p:scale>
        <p:origin x="1188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280" y="43"/>
      </p:cViewPr>
      <p:guideLst>
        <p:guide orient="horz" pos="2880"/>
        <p:guide pos="216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customXml" Target="../customXml/item3.xml"/><Relationship Id="rId24" Type="http://schemas.openxmlformats.org/officeDocument/2006/relationships/customXml" Target="../customXml/item2.xml"/><Relationship Id="rId23" Type="http://schemas.openxmlformats.org/officeDocument/2006/relationships/customXml" Target="../customXml/item1.xml"/><Relationship Id="rId22" Type="http://schemas.openxmlformats.org/officeDocument/2006/relationships/commentAuthors" Target="commentAuthors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5FDB7B-8DB8-4A3A-95C8-7102BBC9A9E1}" type="datetime8">
              <a:rPr lang="en-US" smtClean="0">
                <a:latin typeface="Segoe UI" panose="020B0502040204020203" pitchFamily="34" charset="0"/>
              </a:rPr>
            </a:fld>
            <a:endParaRPr lang="en-US" dirty="0">
              <a:latin typeface="Segoe UI" panose="020B0502040204020203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780" defTabSz="914400" eaLnBrk="0" hangingPunct="0"/>
            <a:r>
              <a:rPr lang="en-US" sz="40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anose="020B0502040204020203" pitchFamily="34" charset="0"/>
              </a:rPr>
            </a:fld>
            <a:endParaRPr lang="en-US" dirty="0">
              <a:latin typeface="Segoe UI" panose="020B0502040204020203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anose="020B05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400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DCE60099-03E7-4FA1-8A7F-E6E6CFB0F855}" type="datetime8">
              <a:rPr lang="en-US" smtClean="0"/>
            </a:fld>
            <a:endParaRPr lang="en-US" dirty="0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anose="020B0502040204020203" pitchFamily="34" charset="0"/>
              </a:defRPr>
            </a:lvl1pPr>
          </a:lstStyle>
          <a:p>
            <a:fld id="{B4008EB6-D09E-4580-8CD6-DDB14511944F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32815" rtl="0" eaLnBrk="1" latinLnBrk="0" hangingPunct="1">
      <a:lnSpc>
        <a:spcPct val="90000"/>
      </a:lnSpc>
      <a:spcAft>
        <a:spcPts val="340"/>
      </a:spcAft>
      <a:defRPr sz="9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1pPr>
    <a:lvl2pPr marL="217170" indent="-107950" algn="l" defTabSz="932815" rtl="0" eaLnBrk="1" latinLnBrk="0" hangingPunct="1">
      <a:lnSpc>
        <a:spcPct val="90000"/>
      </a:lnSpc>
      <a:spcAft>
        <a:spcPts val="340"/>
      </a:spcAft>
      <a:buFont typeface="Arial" panose="020B0604020202020204" pitchFamily="34" charset="0"/>
      <a:buChar char="•"/>
      <a:defRPr sz="9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2pPr>
    <a:lvl3pPr marL="334645" indent="-117475" algn="l" defTabSz="932815" rtl="0" eaLnBrk="1" latinLnBrk="0" hangingPunct="1">
      <a:lnSpc>
        <a:spcPct val="90000"/>
      </a:lnSpc>
      <a:spcAft>
        <a:spcPts val="340"/>
      </a:spcAft>
      <a:buFont typeface="Arial" panose="020B0604020202020204" pitchFamily="34" charset="0"/>
      <a:buChar char="•"/>
      <a:defRPr sz="9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3pPr>
    <a:lvl4pPr marL="492760" indent="-149860" algn="l" defTabSz="932815" rtl="0" eaLnBrk="1" latinLnBrk="0" hangingPunct="1">
      <a:lnSpc>
        <a:spcPct val="90000"/>
      </a:lnSpc>
      <a:spcAft>
        <a:spcPts val="340"/>
      </a:spcAft>
      <a:buFont typeface="Arial" panose="020B0604020202020204" pitchFamily="34" charset="0"/>
      <a:buChar char="•"/>
      <a:defRPr sz="9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4pPr>
    <a:lvl5pPr marL="627380" indent="-117475" algn="l" defTabSz="932815" rtl="0" eaLnBrk="1" latinLnBrk="0" hangingPunct="1">
      <a:lnSpc>
        <a:spcPct val="90000"/>
      </a:lnSpc>
      <a:spcAft>
        <a:spcPts val="340"/>
      </a:spcAft>
      <a:buFont typeface="Arial" panose="020B0604020202020204" pitchFamily="34" charset="0"/>
      <a:buChar char="•"/>
      <a:defRPr sz="900" kern="1200">
        <a:solidFill>
          <a:schemeClr val="tx1"/>
        </a:solidFill>
        <a:latin typeface="Segoe UI Light" panose="020B0502040204020203" pitchFamily="34" charset="0"/>
        <a:ea typeface="+mn-ea"/>
        <a:cs typeface="+mn-cs"/>
      </a:defRPr>
    </a:lvl5pPr>
    <a:lvl6pPr marL="2331720" algn="l" defTabSz="9328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98445" algn="l" defTabSz="9328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64535" algn="l" defTabSz="9328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731260" algn="l" defTabSz="93281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4D4D4"/>
              </a:solidFill>
              <a:effectLst/>
              <a:latin typeface="-apple-system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4D4D4"/>
              </a:solidFill>
              <a:effectLst/>
              <a:latin typeface="-apple-system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400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</a:t>
            </a:r>
            <a:endParaRPr lang="en-US" sz="40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p>
            <a:pPr defTabSz="914400" eaLnBrk="0" hangingPunct="0"/>
            <a:r>
              <a:rPr lang="en-US" sz="400" dirty="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© Microsoft Corporation</a:t>
            </a:r>
            <a:endParaRPr lang="en-US" sz="400" dirty="0"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B4008EB6-D09E-4580-8CD6-DDB14511944F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jpeg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797437" y="2582862"/>
            <a:ext cx="5537797" cy="1126109"/>
          </a:xfrm>
          <a:prstGeom prst="rect">
            <a:avLst/>
          </a:prstGeom>
          <a:noFill/>
        </p:spPr>
        <p:txBody>
          <a:bodyPr lIns="0" tIns="0" rIns="0" bIns="182880" anchor="ctr" anchorCtr="0"/>
          <a:lstStyle>
            <a:lvl1pPr algn="ctr">
              <a:lnSpc>
                <a:spcPct val="100000"/>
              </a:lnSpc>
              <a:defRPr sz="4800" strike="noStrike" spc="-50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Project Title</a:t>
            </a:r>
            <a:endParaRPr lang="en-US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5" hasCustomPrompt="1"/>
          </p:nvPr>
        </p:nvSpPr>
        <p:spPr>
          <a:xfrm>
            <a:off x="6811498" y="5012066"/>
            <a:ext cx="5521944" cy="96404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50000"/>
              </a:lnSpc>
              <a:defRPr sz="18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400"/>
            </a:lvl3pPr>
            <a:lvl4pPr>
              <a:defRPr sz="1400"/>
            </a:lvl4pPr>
            <a:lvl5pPr>
              <a:defRPr sz="1050"/>
            </a:lvl5pPr>
          </a:lstStyle>
          <a:p>
            <a:pPr lvl="0"/>
            <a:r>
              <a:rPr lang="en-US" dirty="0"/>
              <a:t>Author name</a:t>
            </a:r>
            <a:br>
              <a:rPr lang="en-US" dirty="0"/>
            </a:br>
            <a:r>
              <a:rPr lang="en-US" dirty="0"/>
              <a:t>Date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75" y="0"/>
            <a:ext cx="6672449" cy="6994525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6" hasCustomPrompt="1"/>
          </p:nvPr>
        </p:nvSpPr>
        <p:spPr>
          <a:xfrm>
            <a:off x="6811963" y="3841750"/>
            <a:ext cx="5521325" cy="1017926"/>
          </a:xfrm>
        </p:spPr>
        <p:txBody>
          <a:bodyPr/>
          <a:lstStyle>
            <a:lvl1pPr algn="ctr">
              <a:defRPr sz="2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Description</a:t>
            </a:r>
            <a:endParaRPr lang="en-IN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386203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IN" dirty="0"/>
              <a:t>Key Features</a:t>
            </a:r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465138" y="1387011"/>
            <a:ext cx="5000714" cy="184935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465138" y="3635338"/>
            <a:ext cx="5000714" cy="184935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6494356" y="3635338"/>
            <a:ext cx="5000714" cy="184935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 bwMode="auto">
          <a:xfrm>
            <a:off x="6494356" y="1437917"/>
            <a:ext cx="5000714" cy="1849351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IN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35"/>
          <p:cNvSpPr>
            <a:spLocks noGrp="1"/>
          </p:cNvSpPr>
          <p:nvPr>
            <p:ph type="title" hasCustomPrompt="1"/>
          </p:nvPr>
        </p:nvSpPr>
        <p:spPr>
          <a:xfrm>
            <a:off x="450066" y="1447399"/>
            <a:ext cx="4162128" cy="4099727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4800" b="1" spc="-50" baseline="0" dirty="0">
                <a:solidFill>
                  <a:schemeClr val="tx1"/>
                </a:solidFill>
              </a:defRPr>
            </a:lvl1pPr>
          </a:lstStyle>
          <a:p>
            <a:pPr marL="0" lvl="0">
              <a:lnSpc>
                <a:spcPts val="5600"/>
              </a:lnSpc>
            </a:pPr>
            <a:r>
              <a:rPr lang="en-US" dirty="0"/>
              <a:t>Section title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23164" y="-1"/>
            <a:ext cx="6672449" cy="699452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53748" cy="699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36938" y="1220804"/>
            <a:ext cx="11162600" cy="110422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39097" y="2470751"/>
            <a:ext cx="11169078" cy="1787490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1824" y="6369551"/>
            <a:ext cx="2901844" cy="48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49129" y="6369551"/>
            <a:ext cx="3938217" cy="48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12807" y="6369551"/>
            <a:ext cx="2901844" cy="485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BF96DDC-2BCC-43C1-8C78-36F5B4DD4365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531" y="1743774"/>
            <a:ext cx="10726460" cy="2909528"/>
          </a:xfrm>
        </p:spPr>
        <p:txBody>
          <a:bodyPr anchor="b"/>
          <a:lstStyle>
            <a:lvl1pPr>
              <a:defRPr sz="612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8531" y="4680827"/>
            <a:ext cx="10726460" cy="1530052"/>
          </a:xfrm>
        </p:spPr>
        <p:txBody>
          <a:bodyPr/>
          <a:lstStyle>
            <a:lvl1pPr marL="0" indent="0">
              <a:buNone/>
              <a:defRPr sz="2450"/>
            </a:lvl1pPr>
            <a:lvl2pPr marL="466090" indent="0">
              <a:buNone/>
              <a:defRPr sz="2040"/>
            </a:lvl2pPr>
            <a:lvl3pPr marL="932815" indent="0">
              <a:buNone/>
              <a:defRPr sz="1835"/>
            </a:lvl3pPr>
            <a:lvl4pPr marL="1398905" indent="0">
              <a:buNone/>
              <a:defRPr sz="1630"/>
            </a:lvl4pPr>
            <a:lvl5pPr marL="1864995" indent="0">
              <a:buNone/>
              <a:defRPr sz="1630"/>
            </a:lvl5pPr>
            <a:lvl6pPr marL="2331720" indent="0">
              <a:buNone/>
              <a:defRPr sz="1630"/>
            </a:lvl6pPr>
            <a:lvl7pPr marL="2797810" indent="0">
              <a:buNone/>
              <a:defRPr sz="1630"/>
            </a:lvl7pPr>
            <a:lvl8pPr marL="3263900" indent="0">
              <a:buNone/>
              <a:defRPr sz="1630"/>
            </a:lvl8pPr>
            <a:lvl9pPr marL="3730625" indent="0">
              <a:buNone/>
              <a:defRPr sz="163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1824" y="1198136"/>
            <a:ext cx="5492776" cy="5051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1875" y="1198136"/>
            <a:ext cx="5492776" cy="5051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167" y="372394"/>
            <a:ext cx="10726460" cy="135195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167" y="1714631"/>
            <a:ext cx="5261751" cy="840314"/>
          </a:xfrm>
        </p:spPr>
        <p:txBody>
          <a:bodyPr anchor="b"/>
          <a:lstStyle>
            <a:lvl1pPr marL="0" indent="0">
              <a:buNone/>
              <a:defRPr sz="2450" b="1"/>
            </a:lvl1pPr>
            <a:lvl2pPr marL="466090" indent="0">
              <a:buNone/>
              <a:defRPr sz="2040" b="1"/>
            </a:lvl2pPr>
            <a:lvl3pPr marL="932815" indent="0">
              <a:buNone/>
              <a:defRPr sz="1835" b="1"/>
            </a:lvl3pPr>
            <a:lvl4pPr marL="1398905" indent="0">
              <a:buNone/>
              <a:defRPr sz="1630" b="1"/>
            </a:lvl4pPr>
            <a:lvl5pPr marL="1864995" indent="0">
              <a:buNone/>
              <a:defRPr sz="1630" b="1"/>
            </a:lvl5pPr>
            <a:lvl6pPr marL="2331720" indent="0">
              <a:buNone/>
              <a:defRPr sz="1630" b="1"/>
            </a:lvl6pPr>
            <a:lvl7pPr marL="2797810" indent="0">
              <a:buNone/>
              <a:defRPr sz="1630" b="1"/>
            </a:lvl7pPr>
            <a:lvl8pPr marL="3263900" indent="0">
              <a:buNone/>
              <a:defRPr sz="1630" b="1"/>
            </a:lvl8pPr>
            <a:lvl9pPr marL="3730625" indent="0">
              <a:buNone/>
              <a:defRPr sz="163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167" y="2554945"/>
            <a:ext cx="5261751" cy="37579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5965" y="1714631"/>
            <a:ext cx="5287662" cy="840314"/>
          </a:xfrm>
        </p:spPr>
        <p:txBody>
          <a:bodyPr anchor="b"/>
          <a:lstStyle>
            <a:lvl1pPr marL="0" indent="0">
              <a:buNone/>
              <a:defRPr sz="2450" b="1"/>
            </a:lvl1pPr>
            <a:lvl2pPr marL="466090" indent="0">
              <a:buNone/>
              <a:defRPr sz="2040" b="1"/>
            </a:lvl2pPr>
            <a:lvl3pPr marL="932815" indent="0">
              <a:buNone/>
              <a:defRPr sz="1835" b="1"/>
            </a:lvl3pPr>
            <a:lvl4pPr marL="1398905" indent="0">
              <a:buNone/>
              <a:defRPr sz="1630" b="1"/>
            </a:lvl4pPr>
            <a:lvl5pPr marL="1864995" indent="0">
              <a:buNone/>
              <a:defRPr sz="1630" b="1"/>
            </a:lvl5pPr>
            <a:lvl6pPr marL="2331720" indent="0">
              <a:buNone/>
              <a:defRPr sz="1630" b="1"/>
            </a:lvl6pPr>
            <a:lvl7pPr marL="2797810" indent="0">
              <a:buNone/>
              <a:defRPr sz="1630" b="1"/>
            </a:lvl7pPr>
            <a:lvl8pPr marL="3263900" indent="0">
              <a:buNone/>
              <a:defRPr sz="1630" b="1"/>
            </a:lvl8pPr>
            <a:lvl9pPr marL="3730625" indent="0">
              <a:buNone/>
              <a:defRPr sz="163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5965" y="2554945"/>
            <a:ext cx="5287662" cy="375793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167" y="466302"/>
            <a:ext cx="4011627" cy="1632056"/>
          </a:xfrm>
        </p:spPr>
        <p:txBody>
          <a:bodyPr anchor="b"/>
          <a:lstStyle>
            <a:lvl1pPr>
              <a:defRPr sz="326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7662" y="1007082"/>
            <a:ext cx="6295965" cy="4970646"/>
          </a:xfrm>
        </p:spPr>
        <p:txBody>
          <a:bodyPr/>
          <a:lstStyle>
            <a:lvl1pPr>
              <a:defRPr sz="3265"/>
            </a:lvl1pPr>
            <a:lvl2pPr>
              <a:defRPr sz="2855"/>
            </a:lvl2pPr>
            <a:lvl3pPr>
              <a:defRPr sz="2450"/>
            </a:lvl3pPr>
            <a:lvl4pPr>
              <a:defRPr sz="2040"/>
            </a:lvl4pPr>
            <a:lvl5pPr>
              <a:defRPr sz="2040"/>
            </a:lvl5pPr>
            <a:lvl6pPr>
              <a:defRPr sz="2040"/>
            </a:lvl6pPr>
            <a:lvl7pPr>
              <a:defRPr sz="2040"/>
            </a:lvl7pPr>
            <a:lvl8pPr>
              <a:defRPr sz="2040"/>
            </a:lvl8pPr>
            <a:lvl9pPr>
              <a:defRPr sz="204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167" y="2098358"/>
            <a:ext cx="4011627" cy="3887467"/>
          </a:xfrm>
        </p:spPr>
        <p:txBody>
          <a:bodyPr/>
          <a:lstStyle>
            <a:lvl1pPr marL="0" indent="0">
              <a:buNone/>
              <a:defRPr sz="1630"/>
            </a:lvl1pPr>
            <a:lvl2pPr marL="466090" indent="0">
              <a:buNone/>
              <a:defRPr sz="1430"/>
            </a:lvl2pPr>
            <a:lvl3pPr marL="932815" indent="0">
              <a:buNone/>
              <a:defRPr sz="1225"/>
            </a:lvl3pPr>
            <a:lvl4pPr marL="1398905" indent="0">
              <a:buNone/>
              <a:defRPr sz="1020"/>
            </a:lvl4pPr>
            <a:lvl5pPr marL="1864995" indent="0">
              <a:buNone/>
              <a:defRPr sz="1020"/>
            </a:lvl5pPr>
            <a:lvl6pPr marL="2331720" indent="0">
              <a:buNone/>
              <a:defRPr sz="1020"/>
            </a:lvl6pPr>
            <a:lvl7pPr marL="2797810" indent="0">
              <a:buNone/>
              <a:defRPr sz="1020"/>
            </a:lvl7pPr>
            <a:lvl8pPr marL="3263900" indent="0">
              <a:buNone/>
              <a:defRPr sz="1020"/>
            </a:lvl8pPr>
            <a:lvl9pPr marL="3730625" indent="0">
              <a:buNone/>
              <a:defRPr sz="102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386203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118378"/>
            <a:ext cx="11533187" cy="5232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marR="0" indent="0" algn="l" defTabSz="93281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defRPr lang="en-US" sz="2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815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815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815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815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br>
              <a:rPr lang="en-US" dirty="0"/>
            </a:br>
            <a:endParaRPr lang="en-US" dirty="0"/>
          </a:p>
          <a:p>
            <a:pPr marL="342900" marR="0" lvl="0" indent="-342900" algn="l" defTabSz="932815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  <a:p>
            <a:pPr marL="342900" marR="0" lvl="0" indent="-342900" algn="l" defTabSz="932815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/>
            </a:pPr>
            <a:endParaRPr lang="en-US" dirty="0"/>
          </a:p>
          <a:p>
            <a:pPr marL="342900" marR="0" lvl="0" indent="-342900" algn="l" defTabSz="932815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/>
            </a:pPr>
            <a:r>
              <a:rPr lang="en-US" dirty="0"/>
              <a:t>Bulleted list Segoe UI Regular 20/24. Dis </a:t>
            </a:r>
            <a:r>
              <a:rPr lang="en-US" dirty="0" err="1"/>
              <a:t>apid</a:t>
            </a:r>
            <a:r>
              <a:rPr lang="en-US" dirty="0"/>
              <a:t> es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vit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167" y="466302"/>
            <a:ext cx="4011627" cy="1632056"/>
          </a:xfrm>
        </p:spPr>
        <p:txBody>
          <a:bodyPr anchor="b"/>
          <a:lstStyle>
            <a:lvl1pPr>
              <a:defRPr sz="3265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287662" y="1007082"/>
            <a:ext cx="6295965" cy="4970646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65"/>
            </a:lvl1pPr>
            <a:lvl2pPr marL="466090" indent="0">
              <a:buNone/>
              <a:defRPr sz="2855"/>
            </a:lvl2pPr>
            <a:lvl3pPr marL="932815" indent="0">
              <a:buNone/>
              <a:defRPr sz="2450"/>
            </a:lvl3pPr>
            <a:lvl4pPr marL="1398905" indent="0">
              <a:buNone/>
              <a:defRPr sz="2040"/>
            </a:lvl4pPr>
            <a:lvl5pPr marL="1864995" indent="0">
              <a:buNone/>
              <a:defRPr sz="2040"/>
            </a:lvl5pPr>
            <a:lvl6pPr marL="2331720" indent="0">
              <a:buNone/>
              <a:defRPr sz="2040"/>
            </a:lvl6pPr>
            <a:lvl7pPr marL="2797810" indent="0">
              <a:buNone/>
              <a:defRPr sz="2040"/>
            </a:lvl7pPr>
            <a:lvl8pPr marL="3263900" indent="0">
              <a:buNone/>
              <a:defRPr sz="2040"/>
            </a:lvl8pPr>
            <a:lvl9pPr marL="3730625" indent="0">
              <a:buNone/>
              <a:defRPr sz="204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167" y="2098358"/>
            <a:ext cx="4011627" cy="3887467"/>
          </a:xfrm>
        </p:spPr>
        <p:txBody>
          <a:bodyPr/>
          <a:lstStyle>
            <a:lvl1pPr marL="0" indent="0">
              <a:buNone/>
              <a:defRPr sz="1630"/>
            </a:lvl1pPr>
            <a:lvl2pPr marL="466090" indent="0">
              <a:buNone/>
              <a:defRPr sz="1430"/>
            </a:lvl2pPr>
            <a:lvl3pPr marL="932815" indent="0">
              <a:buNone/>
              <a:defRPr sz="1225"/>
            </a:lvl3pPr>
            <a:lvl4pPr marL="1398905" indent="0">
              <a:buNone/>
              <a:defRPr sz="1020"/>
            </a:lvl4pPr>
            <a:lvl5pPr marL="1864995" indent="0">
              <a:buNone/>
              <a:defRPr sz="1020"/>
            </a:lvl5pPr>
            <a:lvl6pPr marL="2331720" indent="0">
              <a:buNone/>
              <a:defRPr sz="1020"/>
            </a:lvl6pPr>
            <a:lvl7pPr marL="2797810" indent="0">
              <a:buNone/>
              <a:defRPr sz="1020"/>
            </a:lvl7pPr>
            <a:lvl8pPr marL="3263900" indent="0">
              <a:buNone/>
              <a:defRPr sz="1020"/>
            </a:lvl8pPr>
            <a:lvl9pPr marL="3730625" indent="0">
              <a:buNone/>
              <a:defRPr sz="102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hf hd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hf hd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16444" y="194292"/>
            <a:ext cx="2798207" cy="605544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1824" y="194292"/>
            <a:ext cx="8187346" cy="605544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386203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Problem Statement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775927"/>
            <a:ext cx="11533187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marR="0" indent="-342900" algn="l" defTabSz="93281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 lang="en-US" sz="2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342900" marR="0" lvl="0" indent="-342900" algn="l" defTabSz="932815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/>
            </a:pPr>
            <a:r>
              <a:rPr lang="en-US" dirty="0"/>
              <a:t>Key challenge 1</a:t>
            </a:r>
            <a:endParaRPr lang="en-US" dirty="0"/>
          </a:p>
          <a:p>
            <a:pPr marL="342900" marR="0" lvl="0" indent="-342900" algn="l" defTabSz="932815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/>
            </a:pPr>
            <a:r>
              <a:rPr lang="en-US" dirty="0"/>
              <a:t>Key challenge 2</a:t>
            </a:r>
            <a:endParaRPr lang="en-US" dirty="0"/>
          </a:p>
          <a:p>
            <a:pPr marL="342900" marR="0" lvl="0" indent="-342900" algn="l" defTabSz="932815" rtl="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/>
            </a:pPr>
            <a:r>
              <a:rPr lang="en-US" dirty="0"/>
              <a:t>Key challenge 3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996950"/>
            <a:ext cx="11533187" cy="553998"/>
          </a:xfrm>
        </p:spPr>
        <p:txBody>
          <a:bodyPr/>
          <a:lstStyle/>
          <a:p>
            <a:pPr lvl="0"/>
            <a:r>
              <a:rPr lang="en-US" dirty="0"/>
              <a:t>Describe the problem your project solves. 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1: three column bulleted list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" y="1960860"/>
            <a:ext cx="9572625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400"/>
              </a:lnSpc>
              <a:buNone/>
              <a:defRPr lang="en-US" sz="20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Subhead Segoe UI Regular 20/24. Dis </a:t>
            </a:r>
            <a:r>
              <a:rPr lang="en-US" dirty="0" err="1"/>
              <a:t>apid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simusanditis</a:t>
            </a:r>
            <a:r>
              <a:rPr lang="en-US" dirty="0"/>
              <a:t> </a:t>
            </a:r>
            <a:r>
              <a:rPr lang="en-US" dirty="0" err="1"/>
              <a:t>ea</a:t>
            </a:r>
            <a:r>
              <a:rPr lang="en-US" dirty="0"/>
              <a:t> ex et </a:t>
            </a:r>
            <a:r>
              <a:rPr lang="en-US" dirty="0" err="1"/>
              <a:t>illore</a:t>
            </a:r>
            <a:r>
              <a:rPr lang="en-US" dirty="0"/>
              <a:t>, </a:t>
            </a:r>
            <a:r>
              <a:rPr lang="en-US" dirty="0" err="1"/>
              <a:t>nectationet</a:t>
            </a:r>
            <a:r>
              <a:rPr lang="en-US" dirty="0"/>
              <a:t> </a:t>
            </a:r>
            <a:r>
              <a:rPr lang="en-US" dirty="0" err="1"/>
              <a:t>aut</a:t>
            </a:r>
            <a:r>
              <a:rPr lang="en-US" dirty="0"/>
              <a:t> </a:t>
            </a:r>
            <a:r>
              <a:rPr lang="en-US" dirty="0" err="1"/>
              <a:t>dic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</a:t>
            </a:r>
            <a:r>
              <a:rPr lang="en-US" dirty="0" err="1"/>
              <a:t>vit</a:t>
            </a:r>
            <a:r>
              <a:rPr lang="en-US" dirty="0"/>
              <a:t> </a:t>
            </a:r>
            <a:r>
              <a:rPr lang="en-US" dirty="0" err="1"/>
              <a:t>velestium</a:t>
            </a:r>
            <a:r>
              <a:rPr lang="en-US" dirty="0"/>
              <a:t> </a:t>
            </a:r>
            <a:r>
              <a:rPr lang="en-US" dirty="0" err="1"/>
              <a:t>reperro</a:t>
            </a:r>
            <a:r>
              <a:rPr lang="en-US" dirty="0"/>
              <a:t> </a:t>
            </a:r>
            <a:r>
              <a:rPr lang="en-US" dirty="0" err="1"/>
              <a:t>rroviduntion</a:t>
            </a:r>
            <a:r>
              <a:rPr lang="en-US" dirty="0"/>
              <a:t> </a:t>
            </a:r>
            <a:r>
              <a:rPr lang="en-US" dirty="0" err="1"/>
              <a:t>conem</a:t>
            </a:r>
            <a:r>
              <a:rPr lang="en-US" dirty="0"/>
              <a:t> </a:t>
            </a:r>
            <a:r>
              <a:rPr lang="en-US" dirty="0" err="1"/>
              <a:t>rehend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815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405042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815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13383" y="32141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None/>
              <a:defRPr sz="1400" b="0" spc="0" baseline="0">
                <a:solidFill>
                  <a:schemeClr val="tx2"/>
                </a:solidFill>
                <a:latin typeface="+mj-lt"/>
              </a:defRPr>
            </a:lvl1pPr>
            <a:lvl2pPr marL="285750" marR="0" indent="-285750" algn="l" defTabSz="932815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Arial" panose="020B0604020202020204" pitchFamily="34" charset="0"/>
              <a:buChar char="•"/>
              <a:defRPr lang="en-US" sz="1400" kern="1200" spc="0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Paragraph title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  <a:endParaRPr lang="en-US" dirty="0"/>
          </a:p>
        </p:txBody>
      </p:sp>
      <p:sp>
        <p:nvSpPr>
          <p:cNvPr id="23" name="Text Box 3"/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93218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anose="020B0502040204020203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  <a:endParaRPr lang="en-US" sz="700" dirty="0">
              <a:solidFill>
                <a:schemeClr val="accent6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24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6327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405042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6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8320326" y="3445695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285750" indent="-28575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2: two columns copy heavy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651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81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7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389438" y="2410676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81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dirty="0"/>
          </a:p>
        </p:txBody>
      </p:sp>
      <p:sp>
        <p:nvSpPr>
          <p:cNvPr id="13" name="Text Box 3"/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93218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anose="020B0502040204020203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  <a:endParaRPr lang="en-US" sz="700" dirty="0">
              <a:solidFill>
                <a:schemeClr val="accent6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6513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8" hasCustomPrompt="1"/>
          </p:nvPr>
        </p:nvSpPr>
        <p:spPr>
          <a:xfrm>
            <a:off x="4372768" y="2645384"/>
            <a:ext cx="3690937" cy="206710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>
            <a:fillRect/>
          </a:stretch>
        </p:blipFill>
        <p:spPr>
          <a:xfrm>
            <a:off x="8307388" y="1631566"/>
            <a:ext cx="3681793" cy="31655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>
            <a:fillRect/>
          </a:stretch>
        </p:blipFill>
        <p:spPr>
          <a:xfrm>
            <a:off x="4395406" y="1631567"/>
            <a:ext cx="3684970" cy="31610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4280" y="1631568"/>
            <a:ext cx="3681793" cy="31699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3: three columns images and text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81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b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830738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81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b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32" name="Text Placeholder 4"/>
          <p:cNvSpPr>
            <a:spLocks noGrp="1"/>
          </p:cNvSpPr>
          <p:nvPr>
            <p:ph type="body" sz="quarter" idx="20" hasCustomPrompt="1"/>
          </p:nvPr>
        </p:nvSpPr>
        <p:spPr>
          <a:xfrm>
            <a:off x="4389438" y="5026024"/>
            <a:ext cx="3690937" cy="22051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81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>
              <a:spcBef>
                <a:spcPts val="1200"/>
              </a:spcBef>
            </a:pPr>
            <a:r>
              <a:rPr lang="en-US" b="0" dirty="0">
                <a:solidFill>
                  <a:schemeClr val="tx2"/>
                </a:solidFill>
                <a:latin typeface="+mj-lt"/>
              </a:rPr>
              <a:t>Paragraph title Segoe UI </a:t>
            </a:r>
            <a:r>
              <a:rPr lang="en-US" b="0" dirty="0" err="1">
                <a:solidFill>
                  <a:schemeClr val="tx2"/>
                </a:solidFill>
                <a:latin typeface="+mj-lt"/>
              </a:rPr>
              <a:t>Semibold</a:t>
            </a:r>
            <a:r>
              <a:rPr lang="en-US" b="0" dirty="0">
                <a:solidFill>
                  <a:schemeClr val="tx2"/>
                </a:solidFill>
                <a:latin typeface="+mj-lt"/>
              </a:rPr>
              <a:t> 14/18</a:t>
            </a:r>
            <a:endParaRPr lang="en-US" b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21" hasCustomPrompt="1"/>
          </p:nvPr>
        </p:nvSpPr>
        <p:spPr>
          <a:xfrm>
            <a:off x="474663" y="2939529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22" hasCustomPrompt="1"/>
          </p:nvPr>
        </p:nvSpPr>
        <p:spPr>
          <a:xfrm>
            <a:off x="4389438" y="2932948"/>
            <a:ext cx="3690937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  <a:endParaRPr lang="en-US" dirty="0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3" hasCustomPrompt="1"/>
          </p:nvPr>
        </p:nvSpPr>
        <p:spPr>
          <a:xfrm>
            <a:off x="8307388" y="2946446"/>
            <a:ext cx="3681412" cy="553998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Drop photo here</a:t>
            </a:r>
            <a:endParaRPr lang="en-US" dirty="0"/>
          </a:p>
        </p:txBody>
      </p:sp>
      <p:sp>
        <p:nvSpPr>
          <p:cNvPr id="18" name="Text Box 3"/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93218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anose="020B0502040204020203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  <a:endParaRPr lang="en-US" sz="700" dirty="0">
              <a:solidFill>
                <a:schemeClr val="accent6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74280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1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392422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8307388" y="5260328"/>
            <a:ext cx="3690937" cy="9129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ontent Placeholder 15"/>
          <p:cNvSpPr>
            <a:spLocks noGrp="1"/>
          </p:cNvSpPr>
          <p:nvPr>
            <p:ph sz="quarter" idx="25" hasCustomPrompt="1"/>
          </p:nvPr>
        </p:nvSpPr>
        <p:spPr>
          <a:xfrm>
            <a:off x="46513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632779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Text option 4: Six columns (numbered list)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900"/>
              </a:spcBef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81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81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42601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81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81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81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  <a:endParaRPr lang="en-US" dirty="0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38689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81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81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81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  <a:endParaRPr lang="en-US" dirty="0"/>
          </a:p>
        </p:txBody>
      </p:sp>
      <p:sp>
        <p:nvSpPr>
          <p:cNvPr id="18" name="Text Placeholder 4"/>
          <p:cNvSpPr>
            <a:spLocks noGrp="1"/>
          </p:cNvSpPr>
          <p:nvPr>
            <p:ph type="body" sz="quarter" idx="19" hasCustomPrompt="1"/>
          </p:nvPr>
        </p:nvSpPr>
        <p:spPr>
          <a:xfrm>
            <a:off x="634777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81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400" b="0" kern="1200" spc="0" baseline="0" dirty="0" smtClean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81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81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  <a:endParaRPr lang="en-US" dirty="0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21" hasCustomPrompt="1"/>
          </p:nvPr>
        </p:nvSpPr>
        <p:spPr>
          <a:xfrm>
            <a:off x="8308659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81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81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81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23" hasCustomPrompt="1"/>
          </p:nvPr>
        </p:nvSpPr>
        <p:spPr>
          <a:xfrm>
            <a:off x="10269538" y="3230880"/>
            <a:ext cx="1727200" cy="451342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3281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defRPr lang="en-US" sz="1400" b="0" kern="1200" spc="0" baseline="0" dirty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0" marR="0" indent="0" algn="l" defTabSz="932815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defRPr sz="1400">
                <a:solidFill>
                  <a:srgbClr val="000000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marL="0" marR="0" lvl="0" indent="0" algn="l" defTabSz="932815" rtl="0" eaLnBrk="1" fontAlgn="auto" latinLnBrk="0" hangingPunct="1">
              <a:lnSpc>
                <a:spcPts val="1800"/>
              </a:lnSpc>
              <a:spcBef>
                <a:spcPts val="9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</a:pPr>
            <a:r>
              <a:rPr lang="en-US" dirty="0"/>
              <a:t>Paragraph title Segoe </a:t>
            </a:r>
            <a:r>
              <a:rPr lang="en-US" dirty="0" err="1"/>
              <a:t>Semibold</a:t>
            </a:r>
            <a:r>
              <a:rPr lang="en-US" dirty="0"/>
              <a:t> 14</a:t>
            </a:r>
            <a:endParaRPr lang="en-US" dirty="0"/>
          </a:p>
        </p:txBody>
      </p:sp>
      <p:sp>
        <p:nvSpPr>
          <p:cNvPr id="25" name="Content Placeholder 15"/>
          <p:cNvSpPr>
            <a:spLocks noGrp="1"/>
          </p:cNvSpPr>
          <p:nvPr>
            <p:ph sz="quarter" idx="26" hasCustomPrompt="1"/>
          </p:nvPr>
        </p:nvSpPr>
        <p:spPr>
          <a:xfrm>
            <a:off x="242601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  <a:endParaRPr lang="en-US" dirty="0"/>
          </a:p>
        </p:txBody>
      </p:sp>
      <p:sp>
        <p:nvSpPr>
          <p:cNvPr id="26" name="Content Placeholder 15"/>
          <p:cNvSpPr>
            <a:spLocks noGrp="1"/>
          </p:cNvSpPr>
          <p:nvPr>
            <p:ph sz="quarter" idx="27" hasCustomPrompt="1"/>
          </p:nvPr>
        </p:nvSpPr>
        <p:spPr>
          <a:xfrm>
            <a:off x="438689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  <a:endParaRPr lang="en-US" dirty="0"/>
          </a:p>
        </p:txBody>
      </p:sp>
      <p:sp>
        <p:nvSpPr>
          <p:cNvPr id="27" name="Content Placeholder 15"/>
          <p:cNvSpPr>
            <a:spLocks noGrp="1"/>
          </p:cNvSpPr>
          <p:nvPr>
            <p:ph sz="quarter" idx="28" hasCustomPrompt="1"/>
          </p:nvPr>
        </p:nvSpPr>
        <p:spPr>
          <a:xfrm>
            <a:off x="634777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  <a:endParaRPr lang="en-US" dirty="0"/>
          </a:p>
        </p:txBody>
      </p:sp>
      <p:sp>
        <p:nvSpPr>
          <p:cNvPr id="28" name="Content Placeholder 15"/>
          <p:cNvSpPr>
            <a:spLocks noGrp="1"/>
          </p:cNvSpPr>
          <p:nvPr>
            <p:ph sz="quarter" idx="29" hasCustomPrompt="1"/>
          </p:nvPr>
        </p:nvSpPr>
        <p:spPr>
          <a:xfrm>
            <a:off x="8308659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  <a:endParaRPr lang="en-US" dirty="0"/>
          </a:p>
        </p:txBody>
      </p:sp>
      <p:sp>
        <p:nvSpPr>
          <p:cNvPr id="29" name="Content Placeholder 15"/>
          <p:cNvSpPr>
            <a:spLocks noGrp="1"/>
          </p:cNvSpPr>
          <p:nvPr>
            <p:ph sz="quarter" idx="30" hasCustomPrompt="1"/>
          </p:nvPr>
        </p:nvSpPr>
        <p:spPr>
          <a:xfrm>
            <a:off x="10269538" y="2201863"/>
            <a:ext cx="1727200" cy="91368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31" hasCustomPrompt="1"/>
          </p:nvPr>
        </p:nvSpPr>
        <p:spPr>
          <a:xfrm>
            <a:off x="465139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1.</a:t>
            </a:r>
            <a:endParaRPr lang="en-US" dirty="0"/>
          </a:p>
        </p:txBody>
      </p:sp>
      <p:sp>
        <p:nvSpPr>
          <p:cNvPr id="37" name="Text Placeholder 3"/>
          <p:cNvSpPr>
            <a:spLocks noGrp="1"/>
          </p:cNvSpPr>
          <p:nvPr>
            <p:ph type="body" sz="quarter" idx="32" hasCustomPrompt="1"/>
          </p:nvPr>
        </p:nvSpPr>
        <p:spPr>
          <a:xfrm>
            <a:off x="242728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2.</a:t>
            </a:r>
            <a:endParaRPr lang="en-US" dirty="0"/>
          </a:p>
        </p:txBody>
      </p:sp>
      <p:sp>
        <p:nvSpPr>
          <p:cNvPr id="38" name="Text Placeholder 3"/>
          <p:cNvSpPr>
            <a:spLocks noGrp="1"/>
          </p:cNvSpPr>
          <p:nvPr>
            <p:ph type="body" sz="quarter" idx="33" hasCustomPrompt="1"/>
          </p:nvPr>
        </p:nvSpPr>
        <p:spPr>
          <a:xfrm>
            <a:off x="43894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3.</a:t>
            </a:r>
            <a:endParaRPr lang="en-US"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quarter" idx="34" hasCustomPrompt="1"/>
          </p:nvPr>
        </p:nvSpPr>
        <p:spPr>
          <a:xfrm>
            <a:off x="6354763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4.</a:t>
            </a:r>
            <a:endParaRPr lang="en-US"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quarter" idx="35" hasCustomPrompt="1"/>
          </p:nvPr>
        </p:nvSpPr>
        <p:spPr>
          <a:xfrm>
            <a:off x="8302625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5.</a:t>
            </a:r>
            <a:endParaRPr lang="en-US" dirty="0"/>
          </a:p>
        </p:txBody>
      </p:sp>
      <p:sp>
        <p:nvSpPr>
          <p:cNvPr id="41" name="Text Placeholder 3"/>
          <p:cNvSpPr>
            <a:spLocks noGrp="1"/>
          </p:cNvSpPr>
          <p:nvPr>
            <p:ph type="body" sz="quarter" idx="36" hasCustomPrompt="1"/>
          </p:nvPr>
        </p:nvSpPr>
        <p:spPr>
          <a:xfrm>
            <a:off x="10269538" y="2065338"/>
            <a:ext cx="261936" cy="263525"/>
          </a:xfrm>
          <a:prstGeom prst="rect">
            <a:avLst/>
          </a:prstGeom>
        </p:spPr>
        <p:txBody>
          <a:bodyPr tIns="0" bIns="0"/>
          <a:lstStyle>
            <a:lvl1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rgbClr val="000000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1pPr>
            <a:lvl2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2pPr>
            <a:lvl3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3pPr>
            <a:lvl4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 smtClean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4pPr>
            <a:lvl5pPr marL="0" algn="l" defTabSz="932180" rtl="0" eaLnBrk="1" fontAlgn="base" latinLnBrk="0" hangingPunct="1">
              <a:lnSpc>
                <a:spcPts val="2400"/>
              </a:lnSpc>
              <a:spcBef>
                <a:spcPct val="0"/>
              </a:spcBef>
              <a:spcAft>
                <a:spcPct val="0"/>
              </a:spcAft>
              <a:defRPr lang="en-US" sz="1000" kern="1200" dirty="0">
                <a:solidFill>
                  <a:schemeClr val="tx1"/>
                </a:solidFill>
                <a:latin typeface="+mj-lt"/>
                <a:ea typeface="Segoe UI" panose="020B0502040204020203" pitchFamily="34" charset="0"/>
                <a:cs typeface="Segoe UI" panose="020B0502040204020203" pitchFamily="34" charset="0"/>
              </a:defRPr>
            </a:lvl5pPr>
          </a:lstStyle>
          <a:p>
            <a:pPr lvl="0"/>
            <a:r>
              <a:rPr lang="en-US" dirty="0"/>
              <a:t>6.</a:t>
            </a:r>
            <a:endParaRPr lang="en-US" dirty="0"/>
          </a:p>
        </p:txBody>
      </p:sp>
      <p:sp>
        <p:nvSpPr>
          <p:cNvPr id="33" name="Text Box 3"/>
          <p:cNvSpPr txBox="1">
            <a:spLocks noChangeArrowheads="1"/>
          </p:cNvSpPr>
          <p:nvPr userDrawn="1"/>
        </p:nvSpPr>
        <p:spPr bwMode="blackWhite">
          <a:xfrm>
            <a:off x="463276" y="6583680"/>
            <a:ext cx="11533187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t" anchorCtr="0" compatLnSpc="1">
            <a:spAutoFit/>
          </a:bodyPr>
          <a:lstStyle/>
          <a:p>
            <a:pPr defTabSz="932180" eaLnBrk="0" hangingPunct="0"/>
            <a:r>
              <a:rPr lang="en-US" sz="700" dirty="0">
                <a:solidFill>
                  <a:schemeClr val="accent6">
                    <a:lumMod val="75000"/>
                  </a:schemeClr>
                </a:solidFill>
                <a:cs typeface="Segoe UI" panose="020B0502040204020203" pitchFamily="34" charset="0"/>
              </a:rPr>
              <a:t>©Microsoft Corporation									                                                                                                                                             Azure </a:t>
            </a:r>
            <a:endParaRPr lang="en-US" sz="700" dirty="0">
              <a:solidFill>
                <a:schemeClr val="accent6">
                  <a:lumMod val="75000"/>
                </a:schemeClr>
              </a:solidFill>
              <a:cs typeface="Segoe UI" panose="020B0502040204020203" pitchFamily="34" charset="0"/>
            </a:endParaRPr>
          </a:p>
        </p:txBody>
      </p:sp>
      <p:sp>
        <p:nvSpPr>
          <p:cNvPr id="34" name="Text Placeholder 4"/>
          <p:cNvSpPr>
            <a:spLocks noGrp="1"/>
          </p:cNvSpPr>
          <p:nvPr>
            <p:ph type="body" sz="quarter" idx="24" hasCustomPrompt="1"/>
          </p:nvPr>
        </p:nvSpPr>
        <p:spPr>
          <a:xfrm>
            <a:off x="463276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5" name="Text Placeholder 4"/>
          <p:cNvSpPr>
            <a:spLocks noGrp="1"/>
          </p:cNvSpPr>
          <p:nvPr>
            <p:ph type="body" sz="quarter" idx="37" hasCustomPrompt="1"/>
          </p:nvPr>
        </p:nvSpPr>
        <p:spPr>
          <a:xfrm>
            <a:off x="242601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36" name="Text Placeholder 4"/>
          <p:cNvSpPr>
            <a:spLocks noGrp="1"/>
          </p:cNvSpPr>
          <p:nvPr>
            <p:ph type="body" sz="quarter" idx="38" hasCustomPrompt="1"/>
          </p:nvPr>
        </p:nvSpPr>
        <p:spPr>
          <a:xfrm>
            <a:off x="4386899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2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6354763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3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8302625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endParaRPr lang="en-US" dirty="0"/>
          </a:p>
        </p:txBody>
      </p:sp>
      <p:sp>
        <p:nvSpPr>
          <p:cNvPr id="44" name="Text Placeholder 4"/>
          <p:cNvSpPr>
            <a:spLocks noGrp="1"/>
          </p:cNvSpPr>
          <p:nvPr>
            <p:ph type="body" sz="quarter" idx="41" hasCustomPrompt="1"/>
          </p:nvPr>
        </p:nvSpPr>
        <p:spPr>
          <a:xfrm>
            <a:off x="10245998" y="3694402"/>
            <a:ext cx="1727201" cy="18937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ts val="18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i="0" spc="0">
                <a:solidFill>
                  <a:srgbClr val="000000"/>
                </a:solidFill>
                <a:latin typeface="+mn-lt"/>
              </a:defRPr>
            </a:lvl1pPr>
            <a:lvl2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Body copy 14 </a:t>
            </a:r>
            <a:r>
              <a:rPr lang="en-US" dirty="0" err="1"/>
              <a:t>Cavorest</a:t>
            </a:r>
            <a:r>
              <a:rPr lang="en-US" dirty="0"/>
              <a:t> a </a:t>
            </a:r>
            <a:r>
              <a:rPr lang="en-US" dirty="0" err="1"/>
              <a:t>aut</a:t>
            </a:r>
            <a:r>
              <a:rPr lang="en-US" dirty="0"/>
              <a:t> arum </a:t>
            </a:r>
            <a:r>
              <a:rPr lang="en-US" dirty="0" err="1"/>
              <a:t>quam</a:t>
            </a:r>
            <a:r>
              <a:rPr lang="en-US" dirty="0"/>
              <a:t> id eat ape </a:t>
            </a:r>
            <a:r>
              <a:rPr lang="en-US" dirty="0" err="1"/>
              <a:t>est</a:t>
            </a:r>
            <a:r>
              <a:rPr lang="en-US" dirty="0"/>
              <a:t>, qui </a:t>
            </a:r>
            <a:r>
              <a:rPr lang="en-US" dirty="0" err="1"/>
              <a:t>sincit</a:t>
            </a:r>
            <a:r>
              <a:rPr lang="en-US" dirty="0"/>
              <a:t>, </a:t>
            </a:r>
            <a:r>
              <a:rPr lang="en-US" dirty="0" err="1"/>
              <a:t>omnimusdae</a:t>
            </a:r>
            <a:r>
              <a:rPr lang="en-US" dirty="0"/>
              <a:t>. </a:t>
            </a:r>
            <a:r>
              <a:rPr lang="en-US" dirty="0" err="1"/>
              <a:t>Icaecatur</a:t>
            </a:r>
            <a:r>
              <a:rPr lang="en-US" dirty="0"/>
              <a:t>. </a:t>
            </a:r>
            <a:r>
              <a:rPr lang="en-US" dirty="0" err="1"/>
              <a:t>Boribus</a:t>
            </a:r>
            <a:r>
              <a:rPr lang="en-US" dirty="0"/>
              <a:t> </a:t>
            </a:r>
            <a:r>
              <a:rPr lang="en-US" dirty="0" err="1"/>
              <a:t>sinctius</a:t>
            </a:r>
            <a:r>
              <a:rPr lang="en-US" dirty="0"/>
              <a:t> </a:t>
            </a:r>
            <a:r>
              <a:rPr lang="en-US" dirty="0" err="1"/>
              <a:t>nimaxime</a:t>
            </a:r>
            <a:r>
              <a:rPr lang="en-US" dirty="0"/>
              <a:t> </a:t>
            </a:r>
            <a:r>
              <a:rPr lang="en-US" dirty="0" err="1"/>
              <a:t>nonsequibus</a:t>
            </a:r>
            <a:r>
              <a:rPr lang="en-US" dirty="0"/>
              <a:t> </a:t>
            </a:r>
            <a:r>
              <a:rPr lang="en-US" dirty="0" err="1"/>
              <a:t>dollendis</a:t>
            </a:r>
            <a:r>
              <a:rPr lang="en-US" dirty="0"/>
              <a:t> as </a:t>
            </a:r>
            <a:r>
              <a:rPr lang="en-US" dirty="0" err="1"/>
              <a:t>autestiatur</a:t>
            </a:r>
            <a:r>
              <a:rPr lang="en-US" dirty="0"/>
              <a:t>. </a:t>
            </a:r>
            <a:endParaRPr lang="en-US" dirty="0"/>
          </a:p>
        </p:txBody>
      </p:sp>
      <p:pic>
        <p:nvPicPr>
          <p:cNvPr id="46" name="Picture 4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40" y="2347335"/>
            <a:ext cx="660400" cy="6604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398" y="2347335"/>
            <a:ext cx="660400" cy="6604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201" y="2347335"/>
            <a:ext cx="660400" cy="660400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163" y="2347335"/>
            <a:ext cx="660400" cy="660400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298" y="2347335"/>
            <a:ext cx="660400" cy="660400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715" y="2347335"/>
            <a:ext cx="660400" cy="6604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386203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138" y="386203"/>
            <a:ext cx="11533187" cy="411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ts val="3200"/>
              </a:lnSpc>
              <a:defRPr sz="2800" strike="noStrike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Title</a:t>
            </a:r>
            <a:endParaRPr lang="en-US" dirty="0"/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20655" y="1130158"/>
            <a:ext cx="5977669" cy="535283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465137" y="1130300"/>
            <a:ext cx="5380859" cy="5352694"/>
          </a:xfrm>
        </p:spPr>
        <p:txBody>
          <a:bodyPr/>
          <a:lstStyle>
            <a:lvl1pPr marL="342900" marR="0" indent="-342900" algn="l" defTabSz="932815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Feature</a:t>
            </a:r>
            <a:endParaRPr lang="en-US" dirty="0"/>
          </a:p>
          <a:p>
            <a:pPr lvl="0"/>
            <a:r>
              <a:rPr lang="en-US" dirty="0"/>
              <a:t>Feature</a:t>
            </a:r>
            <a:endParaRPr lang="en-US" dirty="0"/>
          </a:p>
          <a:p>
            <a:pPr lvl="0"/>
            <a:r>
              <a:rPr lang="en-US" dirty="0"/>
              <a:t>Feature</a:t>
            </a:r>
            <a:endParaRPr lang="en-US" dirty="0"/>
          </a:p>
          <a:p>
            <a:pPr lvl="0"/>
            <a:r>
              <a:rPr lang="en-US" dirty="0"/>
              <a:t>Feature</a:t>
            </a:r>
            <a:endParaRPr lang="en-US" dirty="0"/>
          </a:p>
          <a:p>
            <a:pPr lvl="0"/>
            <a:r>
              <a:rPr lang="en-US" dirty="0"/>
              <a:t>Feature</a:t>
            </a:r>
            <a:endParaRPr lang="en-US" dirty="0"/>
          </a:p>
          <a:p>
            <a:pPr lvl="0"/>
            <a:r>
              <a:rPr lang="en-US" dirty="0"/>
              <a:t>Feature</a:t>
            </a:r>
            <a:endParaRPr lang="en-US" dirty="0"/>
          </a:p>
          <a:p>
            <a:pPr lvl="0"/>
            <a:r>
              <a:rPr lang="en-US" dirty="0"/>
              <a:t>Feature</a:t>
            </a:r>
            <a:endParaRPr lang="en-US" dirty="0"/>
          </a:p>
          <a:p>
            <a:pPr lvl="0"/>
            <a:r>
              <a:rPr lang="en-US" dirty="0"/>
              <a:t>Feature</a:t>
            </a:r>
            <a:endParaRPr lang="en-US" dirty="0"/>
          </a:p>
          <a:p>
            <a:pPr lvl="0"/>
            <a:r>
              <a:rPr lang="en-US" dirty="0"/>
              <a:t>Feature</a:t>
            </a:r>
            <a:endParaRPr lang="en-US" dirty="0"/>
          </a:p>
          <a:p>
            <a:pPr marL="342900" marR="0" lvl="0" indent="-342900" algn="l" defTabSz="932815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/>
            </a:pPr>
            <a:r>
              <a:rPr lang="en-US" dirty="0"/>
              <a:t>Feature</a:t>
            </a:r>
            <a:endParaRPr lang="en-US" dirty="0"/>
          </a:p>
          <a:p>
            <a:pPr marL="342900" marR="0" lvl="0" indent="-342900" algn="l" defTabSz="932815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/>
            </a:pPr>
            <a:r>
              <a:rPr lang="en-US" dirty="0"/>
              <a:t>Feature</a:t>
            </a:r>
            <a:endParaRPr lang="en-US" dirty="0"/>
          </a:p>
          <a:p>
            <a:pPr marL="342900" marR="0" lvl="0" indent="-342900" algn="l" defTabSz="932815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defRPr/>
            </a:pPr>
            <a:r>
              <a:rPr lang="en-US" dirty="0"/>
              <a:t>Feature</a:t>
            </a:r>
            <a:endParaRPr lang="en-US" dirty="0"/>
          </a:p>
          <a:p>
            <a:pPr lvl="0"/>
            <a:endParaRPr lang="en-US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5" Type="http://schemas.openxmlformats.org/officeDocument/2006/relationships/theme" Target="../theme/theme2.xml"/><Relationship Id="rId14" Type="http://schemas.openxmlformats.org/officeDocument/2006/relationships/image" Target="../media/image11.png"/><Relationship Id="rId13" Type="http://schemas.openxmlformats.org/officeDocument/2006/relationships/image" Target="../media/image13.jpeg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5138" y="567457"/>
            <a:ext cx="11530584" cy="830020"/>
          </a:xfrm>
          <a:prstGeom prst="rect">
            <a:avLst/>
          </a:prstGeom>
        </p:spPr>
        <p:txBody>
          <a:bodyPr vert="horz" wrap="square" lIns="0" tIns="91440" rIns="146304" bIns="91440" rtlCol="0" anchor="t">
            <a:noAutofit/>
          </a:bodyPr>
          <a:lstStyle/>
          <a:p>
            <a:r>
              <a:rPr lang="en-US" dirty="0"/>
              <a:t>Heading Segoe UI </a:t>
            </a:r>
            <a:r>
              <a:rPr lang="en-US" dirty="0" err="1"/>
              <a:t>Semibold</a:t>
            </a:r>
            <a:r>
              <a:rPr lang="en-US" dirty="0"/>
              <a:t> 28/32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65138" y="1853742"/>
            <a:ext cx="11456988" cy="2062103"/>
          </a:xfrm>
          <a:prstGeom prst="rect">
            <a:avLst/>
          </a:prstGeom>
        </p:spPr>
        <p:txBody>
          <a:bodyPr vert="horz" wrap="square" lIns="0" tIns="91440" rIns="146304" bIns="91440" rtlCol="0">
            <a:spAutoFit/>
          </a:bodyPr>
          <a:lstStyle/>
          <a:p>
            <a:pPr lvl="1"/>
            <a:r>
              <a:rPr lang="en-US" dirty="0"/>
              <a:t>Large: subhead Segoe UI Regular 20/24</a:t>
            </a:r>
            <a:endParaRPr lang="en-US" dirty="0"/>
          </a:p>
          <a:p>
            <a:pPr lvl="1"/>
            <a:endParaRPr lang="en-US" dirty="0"/>
          </a:p>
          <a:p>
            <a:pPr lvl="2"/>
            <a:r>
              <a:rPr lang="en-US" dirty="0"/>
              <a:t>Medium: paragraph heading Segoe UI </a:t>
            </a:r>
            <a:r>
              <a:rPr lang="en-US" dirty="0" err="1"/>
              <a:t>Semibold</a:t>
            </a:r>
            <a:r>
              <a:rPr lang="en-US" dirty="0"/>
              <a:t> 14/18</a:t>
            </a:r>
            <a:endParaRPr lang="en-US" dirty="0"/>
          </a:p>
          <a:p>
            <a:pPr lvl="3"/>
            <a:r>
              <a:rPr lang="en-US" dirty="0"/>
              <a:t>Medium: paragraph body copy Segoe UI Regular 14/18</a:t>
            </a:r>
            <a:endParaRPr lang="en-US" dirty="0"/>
          </a:p>
          <a:p>
            <a:pPr lvl="3"/>
            <a:endParaRPr lang="en-US" dirty="0"/>
          </a:p>
          <a:p>
            <a:pPr lvl="4"/>
            <a:r>
              <a:rPr lang="en-US" dirty="0"/>
              <a:t>Small: caption heading Segoe UI Bold 10/12</a:t>
            </a:r>
            <a:endParaRPr lang="en-US" dirty="0"/>
          </a:p>
          <a:p>
            <a:pPr lvl="6"/>
            <a:r>
              <a:rPr lang="en-US" dirty="0"/>
              <a:t>Small: caption body copy Segoe UI Regular 10/12</a:t>
            </a:r>
            <a:endParaRPr lang="en-US" dirty="0"/>
          </a:p>
          <a:p>
            <a:pPr lvl="6"/>
            <a:endParaRPr lang="en-US" dirty="0"/>
          </a:p>
          <a:p>
            <a:pPr lvl="6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dt="0"/>
  <p:txStyles>
    <p:titleStyle>
      <a:lvl1pPr algn="l" defTabSz="932815" rtl="0" eaLnBrk="1" latinLnBrk="0" hangingPunct="1">
        <a:lnSpc>
          <a:spcPct val="90000"/>
        </a:lnSpc>
        <a:spcBef>
          <a:spcPct val="0"/>
        </a:spcBef>
        <a:buNone/>
        <a:defRPr lang="en-US" sz="2800" b="0" kern="1200" cap="none" spc="-50" baseline="0" dirty="0" smtClean="0">
          <a:ln w="3175">
            <a:noFill/>
          </a:ln>
          <a:solidFill>
            <a:srgbClr val="000000"/>
          </a:solidFill>
          <a:effectLst/>
          <a:latin typeface="+mj-lt"/>
          <a:ea typeface="+mn-ea"/>
          <a:cs typeface="Segoe UI" panose="020B0502040204020203" pitchFamily="34" charset="0"/>
        </a:defRPr>
      </a:lvl1pPr>
    </p:titleStyle>
    <p:bodyStyle>
      <a:lvl1pPr marL="0" marR="0" indent="0" algn="l" defTabSz="932815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defRPr sz="2400" kern="1200" spc="-50" baseline="0">
          <a:solidFill>
            <a:srgbClr val="000000"/>
          </a:solidFill>
          <a:latin typeface="+mj-lt"/>
          <a:ea typeface="+mn-ea"/>
          <a:cs typeface="+mn-cs"/>
        </a:defRPr>
      </a:lvl1pPr>
      <a:lvl2pPr marL="0" marR="0" indent="0" algn="l" defTabSz="932815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Tx/>
        <a:buNone/>
        <a:defRPr sz="2000" kern="1200" spc="0" baseline="0">
          <a:solidFill>
            <a:srgbClr val="000000"/>
          </a:solidFill>
          <a:latin typeface="+mn-lt"/>
          <a:ea typeface="+mn-ea"/>
          <a:cs typeface="+mn-cs"/>
        </a:defRPr>
      </a:lvl2pPr>
      <a:lvl3pPr marL="0" marR="0" indent="0" algn="l" defTabSz="932815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defRPr sz="1400" kern="1200" spc="0" baseline="0">
          <a:solidFill>
            <a:schemeClr val="tx2"/>
          </a:solidFill>
          <a:latin typeface="+mj-lt"/>
          <a:ea typeface="+mn-ea"/>
          <a:cs typeface="+mn-cs"/>
        </a:defRPr>
      </a:lvl3pPr>
      <a:lvl4pPr marL="0" marR="0" indent="0" algn="l" defTabSz="932815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defRPr sz="1400" kern="1200" spc="0" baseline="0">
          <a:solidFill>
            <a:srgbClr val="000000"/>
          </a:solidFill>
          <a:latin typeface="+mn-lt"/>
          <a:ea typeface="+mn-ea"/>
          <a:cs typeface="+mn-cs"/>
        </a:defRPr>
      </a:lvl4pPr>
      <a:lvl5pPr marL="0" marR="0" indent="0" algn="l" defTabSz="932815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90000"/>
        <a:buFont typeface="Wingdings" panose="05000000000000000000" pitchFamily="2" charset="2"/>
        <a:buNone/>
        <a:defRPr sz="1000" b="1" kern="1200" spc="0" baseline="0">
          <a:solidFill>
            <a:srgbClr val="000000"/>
          </a:solidFill>
          <a:latin typeface="+mn-lt"/>
          <a:ea typeface="+mn-ea"/>
          <a:cs typeface="+mn-cs"/>
        </a:defRPr>
      </a:lvl5pPr>
      <a:lvl6pPr marL="2331720" indent="0" algn="l" defTabSz="932815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32815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1000" kern="1200">
          <a:solidFill>
            <a:srgbClr val="000000"/>
          </a:solidFill>
          <a:latin typeface="+mn-lt"/>
          <a:ea typeface="+mn-ea"/>
          <a:cs typeface="+mn-cs"/>
        </a:defRPr>
      </a:lvl7pPr>
      <a:lvl8pPr marL="3497580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305" indent="-233045" algn="l" defTabSz="93281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63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44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35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1260" algn="l" defTabSz="93281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12453748" cy="6994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21824" y="194292"/>
            <a:ext cx="11192828" cy="594211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21824" y="1198136"/>
            <a:ext cx="11192828" cy="5051601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21824" y="6369551"/>
            <a:ext cx="2901844" cy="485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3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49129" y="6369551"/>
            <a:ext cx="3938217" cy="485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3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912807" y="6369551"/>
            <a:ext cx="2901844" cy="485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3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1908" y="2898552"/>
            <a:ext cx="6979503" cy="118813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hf hdr="0" dt="0"/>
  <p:txStyles>
    <p:titleStyle>
      <a:lvl1pPr algn="l" rtl="0" fontAlgn="base">
        <a:spcBef>
          <a:spcPct val="0"/>
        </a:spcBef>
        <a:spcAft>
          <a:spcPct val="0"/>
        </a:spcAft>
        <a:defRPr sz="367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9885" indent="-349885" algn="l" rtl="0" fontAlgn="base">
        <a:spcBef>
          <a:spcPts val="100"/>
        </a:spcBef>
        <a:spcAft>
          <a:spcPct val="0"/>
        </a:spcAft>
        <a:buChar char="•"/>
        <a:defRPr sz="3265" kern="1200">
          <a:solidFill>
            <a:schemeClr val="tx1"/>
          </a:solidFill>
          <a:latin typeface="+mn-lt"/>
          <a:ea typeface="+mn-ea"/>
          <a:cs typeface="+mn-cs"/>
        </a:defRPr>
      </a:lvl1pPr>
      <a:lvl2pPr marL="757555" indent="-291465" algn="l" rtl="0" fontAlgn="base">
        <a:spcBef>
          <a:spcPts val="100"/>
        </a:spcBef>
        <a:spcAft>
          <a:spcPct val="0"/>
        </a:spcAft>
        <a:buChar char="–"/>
        <a:defRPr sz="2855" kern="1200">
          <a:solidFill>
            <a:schemeClr val="tx1"/>
          </a:solidFill>
          <a:latin typeface="+mn-lt"/>
          <a:ea typeface="+mn-ea"/>
          <a:cs typeface="+mn-cs"/>
        </a:defRPr>
      </a:lvl2pPr>
      <a:lvl3pPr marL="1165860" indent="-233045" algn="l" rtl="0" fontAlgn="base">
        <a:spcBef>
          <a:spcPts val="100"/>
        </a:spcBef>
        <a:spcAft>
          <a:spcPct val="0"/>
        </a:spcAft>
        <a:buChar char="•"/>
        <a:defRPr sz="2450" kern="1200">
          <a:solidFill>
            <a:schemeClr val="tx1"/>
          </a:solidFill>
          <a:latin typeface="+mn-lt"/>
          <a:ea typeface="+mn-ea"/>
          <a:cs typeface="+mn-cs"/>
        </a:defRPr>
      </a:lvl3pPr>
      <a:lvl4pPr marL="1631950" indent="-233045" algn="l" rtl="0" fontAlgn="base">
        <a:spcBef>
          <a:spcPts val="100"/>
        </a:spcBef>
        <a:spcAft>
          <a:spcPct val="0"/>
        </a:spcAft>
        <a:buChar char="–"/>
        <a:defRPr sz="2040" kern="1200">
          <a:solidFill>
            <a:schemeClr val="tx1"/>
          </a:solidFill>
          <a:latin typeface="+mn-lt"/>
          <a:ea typeface="+mn-ea"/>
          <a:cs typeface="+mn-cs"/>
        </a:defRPr>
      </a:lvl4pPr>
      <a:lvl5pPr marL="2098040" indent="-233045" algn="l" rtl="0" fontAlgn="base">
        <a:spcBef>
          <a:spcPts val="100"/>
        </a:spcBef>
        <a:spcAft>
          <a:spcPct val="0"/>
        </a:spcAft>
        <a:buChar char="»"/>
        <a:defRPr sz="2040" kern="1200">
          <a:solidFill>
            <a:schemeClr val="tx1"/>
          </a:solidFill>
          <a:latin typeface="+mn-lt"/>
          <a:ea typeface="+mn-ea"/>
          <a:cs typeface="+mn-cs"/>
        </a:defRPr>
      </a:lvl5pPr>
      <a:lvl6pPr marL="2564765" indent="-233045" algn="l" defTabSz="932815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6pPr>
      <a:lvl7pPr marL="3030855" indent="-233045" algn="l" defTabSz="932815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7pPr>
      <a:lvl8pPr marL="3496945" indent="-233045" algn="l" defTabSz="932815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8pPr>
      <a:lvl9pPr marL="3963670" indent="-233045" algn="l" defTabSz="932815" rtl="0" eaLnBrk="1" latinLnBrk="0" hangingPunct="1">
        <a:lnSpc>
          <a:spcPct val="90000"/>
        </a:lnSpc>
        <a:spcBef>
          <a:spcPts val="510"/>
        </a:spcBef>
        <a:buFont typeface="Arial" panose="020B0604020202020204" pitchFamily="34" charset="0"/>
        <a:buChar char="•"/>
        <a:defRPr sz="1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815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1pPr>
      <a:lvl2pPr marL="466090" algn="l" defTabSz="932815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2pPr>
      <a:lvl3pPr marL="932815" algn="l" defTabSz="932815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3pPr>
      <a:lvl4pPr marL="1398905" algn="l" defTabSz="932815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4pPr>
      <a:lvl5pPr marL="1864995" algn="l" defTabSz="932815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5pPr>
      <a:lvl6pPr marL="2331720" algn="l" defTabSz="932815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6pPr>
      <a:lvl7pPr marL="2797810" algn="l" defTabSz="932815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7pPr>
      <a:lvl8pPr marL="3263900" algn="l" defTabSz="932815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8pPr>
      <a:lvl9pPr marL="3730625" algn="l" defTabSz="932815" rtl="0" eaLnBrk="1" latinLnBrk="0" hangingPunct="1">
        <a:defRPr sz="1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6.xml"/><Relationship Id="rId1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1"/>
            </a:gs>
            <a:gs pos="0">
              <a:schemeClr val="accent1">
                <a:lumMod val="25000"/>
                <a:lumOff val="75000"/>
              </a:schemeClr>
            </a:gs>
            <a:gs pos="100000">
              <a:schemeClr val="accent1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295390" y="372110"/>
            <a:ext cx="5618480" cy="1821815"/>
          </a:xfrm>
        </p:spPr>
        <p:txBody>
          <a:bodyPr/>
          <a:lstStyle/>
          <a:p>
            <a:r>
              <a:rPr altLang="en-IN" sz="3200" b="1" dirty="0"/>
              <a:t>Service Management System</a:t>
            </a:r>
            <a:endParaRPr altLang="en-IN" sz="3200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5390" y="5092700"/>
            <a:ext cx="5805170" cy="72072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IN" sz="2000" dirty="0">
                <a:latin typeface="Arial Black" panose="020B0A04020102020204" charset="0"/>
                <a:cs typeface="Arial Black" panose="020B0A04020102020204" charset="0"/>
              </a:rPr>
              <a:t>Manas Arora</a:t>
            </a:r>
            <a:endParaRPr lang="en-US" altLang="en-IN" sz="200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>
          <a:xfrm>
            <a:off x="6296025" y="1714500"/>
            <a:ext cx="5287645" cy="3011805"/>
          </a:xfrm>
        </p:spPr>
        <p:txBody>
          <a:bodyPr>
            <a:noAutofit/>
          </a:bodyPr>
          <a:lstStyle/>
          <a:p>
            <a:r>
              <a:rPr lang="en-US" altLang="en-US" sz="2000">
                <a:gradFill>
                  <a:gsLst>
                    <a:gs pos="50000">
                      <a:schemeClr val="tx1"/>
                    </a:gs>
                    <a:gs pos="0">
                      <a:schemeClr val="tx1">
                        <a:lumMod val="25000"/>
                        <a:lumOff val="75000"/>
                      </a:schemeClr>
                    </a:gs>
                    <a:gs pos="100000">
                      <a:schemeClr val="tx1">
                        <a:lumMod val="85000"/>
                      </a:schemeClr>
                    </a:gs>
                  </a:gsLst>
                  <a:lin ang="5400000" scaled="1"/>
                </a:gradFill>
                <a:latin typeface="Times New Roman" panose="02020603050405020304" charset="0"/>
                <a:cs typeface="Times New Roman" panose="02020603050405020304" charset="0"/>
              </a:rPr>
              <a:t>Service Management System (SMS) A full-stack enterprise solution built with ASP.NET Core and Angular to automate the end-to-end service lifecycle. It features JWT security, automated technician scheduling, and LINQ-powered analytics to optimize service delivery and operational efficiency.</a:t>
            </a:r>
            <a:endParaRPr lang="en-US" altLang="en-US" sz="2000">
              <a:gradFill>
                <a:gsLst>
                  <a:gs pos="50000">
                    <a:schemeClr val="tx1"/>
                  </a:gs>
                  <a:gs pos="0">
                    <a:schemeClr val="tx1">
                      <a:lumMod val="25000"/>
                      <a:lumOff val="75000"/>
                    </a:schemeClr>
                  </a:gs>
                  <a:gs pos="100000">
                    <a:schemeClr val="tx1">
                      <a:lumMod val="85000"/>
                    </a:schemeClr>
                  </a:gs>
                </a:gsLst>
                <a:lin ang="5400000" scaled="1"/>
              </a:gra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Content Placeholder 9"/>
          <p:cNvSpPr>
            <a:spLocks noGrp="1"/>
          </p:cNvSpPr>
          <p:nvPr>
            <p:ph sz="quarter" idx="4"/>
          </p:nvPr>
        </p:nvSpPr>
        <p:spPr>
          <a:xfrm>
            <a:off x="6296025" y="6212205"/>
            <a:ext cx="5287645" cy="100965"/>
          </a:xfrm>
        </p:spPr>
        <p:txBody>
          <a:bodyPr/>
          <a:p>
            <a:pPr marL="0" indent="0">
              <a:buNone/>
            </a:pPr>
            <a:r>
              <a:rPr lang="en-US"/>
              <a:t> 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6295390" y="578485"/>
            <a:ext cx="5483225" cy="5633720"/>
          </a:xfrm>
          <a:prstGeom prst="rect">
            <a:avLst/>
          </a:prstGeom>
        </p:spPr>
        <p:style>
          <a:lnRef idx="2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wrap="square" lIns="182880" tIns="146304" rIns="182880" bIns="146304" rtlCol="0">
            <a:noAutofit/>
          </a:bodyPr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9" name="Content Placeholder 8" descr="image_ppt"/>
          <p:cNvPicPr>
            <a:picLocks noChangeAspect="1"/>
          </p:cNvPicPr>
          <p:nvPr>
            <p:ph sz="half" idx="2"/>
          </p:nvPr>
        </p:nvPicPr>
        <p:blipFill>
          <a:blip r:embed="rId1"/>
          <a:srcRect l="3305" r="3305"/>
          <a:stretch>
            <a:fillRect/>
          </a:stretch>
        </p:blipFill>
        <p:spPr>
          <a:xfrm>
            <a:off x="248285" y="714375"/>
            <a:ext cx="5870575" cy="5598795"/>
          </a:xfrm>
        </p:spPr>
      </p:pic>
      <p:sp>
        <p:nvSpPr>
          <p:cNvPr id="11" name="Text Box 10"/>
          <p:cNvSpPr txBox="1"/>
          <p:nvPr/>
        </p:nvSpPr>
        <p:spPr>
          <a:xfrm>
            <a:off x="6356985" y="5791200"/>
            <a:ext cx="2289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charset="0"/>
                <a:cs typeface="Times New Roman" panose="02020603050405020304" charset="0"/>
              </a:rPr>
              <a:t>Date- 08/01/26</a:t>
            </a:r>
            <a:endParaRPr 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9435" y="119380"/>
            <a:ext cx="6435725" cy="709295"/>
          </a:xfrm>
        </p:spPr>
        <p:txBody>
          <a:bodyPr/>
          <a:p>
            <a:r>
              <a:rPr lang="en-US" sz="3200" b="1"/>
              <a:t>Manager Dashboard Screen</a:t>
            </a:r>
            <a:endParaRPr lang="en-US" sz="3200" b="1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pPr marL="0" indent="0">
              <a:buNone/>
            </a:pPr>
            <a:r>
              <a:rPr lang="en-US"/>
              <a:t> </a:t>
            </a:r>
            <a:endParaRPr lang="en-US"/>
          </a:p>
        </p:txBody>
      </p:sp>
      <p:pic>
        <p:nvPicPr>
          <p:cNvPr id="8" name="Picture Placeholder 7" descr="manager_new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476885" y="915035"/>
            <a:ext cx="11106785" cy="5817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595" y="130175"/>
            <a:ext cx="5337810" cy="678815"/>
          </a:xfrm>
        </p:spPr>
        <p:txBody>
          <a:bodyPr/>
          <a:lstStyle/>
          <a:p>
            <a:pPr>
              <a:lnSpc>
                <a:spcPts val="3240"/>
              </a:lnSpc>
            </a:pPr>
            <a:r>
              <a:rPr lang="en-US" sz="3200" b="1" dirty="0">
                <a:solidFill>
                  <a:schemeClr val="tx1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Reports &amp; Analytics</a:t>
            </a:r>
            <a:endParaRPr lang="en-US" sz="3200" b="1" dirty="0">
              <a:solidFill>
                <a:schemeClr val="tx1"/>
              </a:solidFill>
              <a:ea typeface="Arial" panose="020B0604020202020204" pitchFamily="34" charset="-122"/>
              <a:cs typeface="Arial" panose="020B0604020202020204" pitchFamily="34" charset="-12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IN" dirty="0"/>
              <a:t> </a:t>
            </a:r>
            <a:endParaRPr lang="en-US" altLang="en-IN" dirty="0"/>
          </a:p>
        </p:txBody>
      </p:sp>
      <p:pic>
        <p:nvPicPr>
          <p:cNvPr id="8" name="Picture Placeholder 7" descr="reports_new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246380" y="892810"/>
            <a:ext cx="11337290" cy="5813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65138" y="386203"/>
            <a:ext cx="11533187" cy="410369"/>
          </a:xfrm>
        </p:spPr>
        <p:txBody>
          <a:bodyPr/>
          <a:lstStyle/>
          <a:p>
            <a:r>
              <a:rPr lang="en-IN" b="1" dirty="0"/>
              <a:t>Results &amp; Achievements</a:t>
            </a:r>
            <a:endParaRPr lang="en-IN" b="1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65138" y="1118378"/>
            <a:ext cx="11533187" cy="5539740"/>
          </a:xfrm>
        </p:spPr>
        <p:txBody>
          <a:bodyPr/>
          <a:lstStyle/>
          <a:p>
            <a:pPr/>
            <a:r>
              <a:rPr lang="en-US" altLang="en-US" sz="2400" b="1" dirty="0">
                <a:latin typeface="Times New Roman" panose="02020603050405020304" charset="0"/>
                <a:cs typeface="Times New Roman" panose="02020603050405020304" charset="0"/>
              </a:rPr>
              <a:t>Dynamic Business Logic:</a:t>
            </a:r>
            <a:r>
              <a:rPr lang="en-US" altLang="en-US" sz="2400" dirty="0">
                <a:latin typeface="Times New Roman" panose="02020603050405020304" charset="0"/>
                <a:cs typeface="Times New Roman" panose="02020603050405020304" charset="0"/>
              </a:rPr>
              <a:t> Engineered an automated Service Lifecycle state machine that manages transitions from Requested to Closed with real-time status tracking.</a:t>
            </a:r>
            <a:endParaRPr lang="en-US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charset="0"/>
                <a:cs typeface="Times New Roman" panose="02020603050405020304" charset="0"/>
              </a:rPr>
              <a:t>High-Performance Reporting:</a:t>
            </a:r>
            <a:r>
              <a:rPr lang="en-US" altLang="en-US" sz="2400" dirty="0">
                <a:latin typeface="Times New Roman" panose="02020603050405020304" charset="0"/>
                <a:cs typeface="Times New Roman" panose="02020603050405020304" charset="0"/>
              </a:rPr>
              <a:t> Leveraged LINQ Projections to aggregate complex data (Revenue, Technician Workload, and SLAs) directly at the database level.</a:t>
            </a:r>
            <a:endParaRPr lang="en-US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charset="0"/>
                <a:cs typeface="Times New Roman" panose="02020603050405020304" charset="0"/>
              </a:rPr>
              <a:t>Efficient Search &amp; Discovery:</a:t>
            </a:r>
            <a:r>
              <a:rPr lang="en-US" altLang="en-US" sz="2400" dirty="0">
                <a:latin typeface="Times New Roman" panose="02020603050405020304" charset="0"/>
                <a:cs typeface="Times New Roman" panose="02020603050405020304" charset="0"/>
              </a:rPr>
              <a:t> Integrated server-side Pagination and Filtering, significantly reducing frontend memory overhead for large service request datasets.</a:t>
            </a:r>
            <a:endParaRPr lang="en-US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charset="0"/>
                <a:cs typeface="Times New Roman" panose="02020603050405020304" charset="0"/>
              </a:rPr>
              <a:t>Scalable Billing System: </a:t>
            </a:r>
            <a:r>
              <a:rPr lang="en-US" altLang="en-US" sz="2400" dirty="0">
                <a:latin typeface="Times New Roman" panose="02020603050405020304" charset="0"/>
                <a:cs typeface="Times New Roman" panose="02020603050405020304" charset="0"/>
              </a:rPr>
              <a:t>Automated invoice generation by linking category-specific base charges and service priority levels for error-free financial tracking.</a:t>
            </a:r>
            <a:endParaRPr lang="en-US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400" b="1" dirty="0">
                <a:latin typeface="Times New Roman" panose="02020603050405020304" charset="0"/>
                <a:cs typeface="Times New Roman" panose="02020603050405020304" charset="0"/>
              </a:rPr>
              <a:t>Seamless RBAC Integration:</a:t>
            </a:r>
            <a:r>
              <a:rPr lang="en-US" altLang="en-US" sz="2400" dirty="0">
                <a:latin typeface="Times New Roman" panose="02020603050405020304" charset="0"/>
                <a:cs typeface="Times New Roman" panose="02020603050405020304" charset="0"/>
              </a:rPr>
              <a:t> Successfully mapped Identity Roles to API permissions, ensuring secure access to Manager and Admin dashboard features.</a:t>
            </a:r>
            <a:endParaRPr lang="en-US" alt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8" y="386203"/>
            <a:ext cx="11533187" cy="410369"/>
          </a:xfrm>
        </p:spPr>
        <p:txBody>
          <a:bodyPr/>
          <a:lstStyle/>
          <a:p>
            <a:r>
              <a:rPr lang="en-IN" b="1" dirty="0"/>
              <a:t>Live Demonstration</a:t>
            </a:r>
            <a:endParaRPr lang="en-IN" b="1" dirty="0"/>
          </a:p>
        </p:txBody>
      </p:sp>
      <p:sp>
        <p:nvSpPr>
          <p:cNvPr id="3" name="Rectangle 2"/>
          <p:cNvSpPr/>
          <p:nvPr/>
        </p:nvSpPr>
        <p:spPr bwMode="auto">
          <a:xfrm>
            <a:off x="740780" y="1169043"/>
            <a:ext cx="11257545" cy="54392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noAutofit/>
          </a:bodyPr>
          <a:lstStyle/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Segoe UI" panose="020B0502040204020203" pitchFamily="34" charset="0"/>
                <a:cs typeface="Segoe UI" panose="020B0502040204020203" pitchFamily="34" charset="0"/>
              </a:rPr>
              <a:t>Live Demonstration</a:t>
            </a:r>
            <a:endParaRPr lang="en-US" sz="24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>
              <a:ln w="0"/>
              <a:solidFill>
                <a:schemeClr val="tx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n w="0"/>
                <a:solidFill>
                  <a:schemeClr val="tx1"/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See the application in action</a:t>
            </a:r>
            <a:endParaRPr lang="en-US" sz="2400" dirty="0">
              <a:ln w="0"/>
              <a:solidFill>
                <a:schemeClr val="tx1"/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algn="ctr" defTabSz="93218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b="1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771603" y="4407060"/>
            <a:ext cx="1161632" cy="8825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5040"/>
              </a:lnSpc>
              <a:buNone/>
            </a:pPr>
            <a:r>
              <a:rPr lang="en-US" sz="3600" dirty="0">
                <a:solidFill>
                  <a:srgbClr val="F1F5F9"/>
                </a:solidFill>
                <a:latin typeface="Arial" panose="020B0604020202020204" pitchFamily="34" charset="0"/>
                <a:ea typeface="Arial" panose="020B0604020202020204" pitchFamily="34" charset="-122"/>
                <a:cs typeface="Arial" panose="020B0604020202020204" pitchFamily="34" charset="-120"/>
              </a:rPr>
              <a:t>▶️</a:t>
            </a:r>
            <a:endParaRPr lang="en-US" sz="3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chemeClr val="accent5"/>
            </a:gs>
            <a:gs pos="0">
              <a:schemeClr val="accent5">
                <a:lumMod val="25000"/>
                <a:lumOff val="75000"/>
              </a:schemeClr>
            </a:gs>
            <a:gs pos="100000">
              <a:schemeClr val="accent5">
                <a:lumMod val="8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Project Overview</a:t>
            </a:r>
            <a:endParaRPr lang="en-US" b="1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0"/>
          </p:nvPr>
        </p:nvSpPr>
        <p:spPr>
          <a:xfrm>
            <a:off x="465455" y="788670"/>
            <a:ext cx="11532870" cy="590677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</a:pPr>
            <a:endParaRPr lang="en-US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</a:pPr>
            <a:r>
              <a:rPr lang="en-US" altLang="en-US" sz="2400" dirty="0">
                <a:latin typeface="Times New Roman" panose="02020603050405020304" charset="0"/>
                <a:cs typeface="Times New Roman" panose="02020603050405020304" charset="0"/>
              </a:rPr>
              <a:t>The Service Management System (SMS) is a comprehensive full-stack solution designed to automate the lifecycle of service-based operations. It transitions manual request handling into a digital ecosystem where Customers can book services, Managers can oversee workloads, and Technicians can manage tasks in real-time.</a:t>
            </a:r>
            <a:endParaRPr lang="en-US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</a:pPr>
            <a:endParaRPr lang="en-US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</a:pPr>
            <a:endParaRPr lang="en-US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</a:pPr>
            <a:r>
              <a:rPr lang="en-US" altLang="en-US" sz="2400" dirty="0">
                <a:latin typeface="Arial Black" panose="020B0A04020102020204" charset="0"/>
                <a:cs typeface="Arial Black" panose="020B0A04020102020204" charset="0"/>
              </a:rPr>
              <a:t>Technology Stack</a:t>
            </a:r>
            <a:endParaRPr lang="en-US" altLang="en-US" sz="2400" dirty="0">
              <a:latin typeface="Arial Black" panose="020B0A04020102020204" charset="0"/>
              <a:cs typeface="Arial Black" panose="020B0A04020102020204" charset="0"/>
            </a:endParaRPr>
          </a:p>
          <a:p>
            <a:pPr>
              <a:buFont typeface="Arial" panose="020B0604020202020204" pitchFamily="34" charset="0"/>
            </a:pPr>
            <a:r>
              <a:rPr lang="en-US" altLang="en-US" sz="2400" b="1" dirty="0">
                <a:latin typeface="Times New Roman" panose="02020603050405020304" charset="0"/>
                <a:cs typeface="Times New Roman" panose="02020603050405020304" charset="0"/>
              </a:rPr>
              <a:t>Backend:</a:t>
            </a:r>
            <a:r>
              <a:rPr lang="en-US" altLang="en-US" sz="2400" dirty="0">
                <a:latin typeface="Times New Roman" panose="02020603050405020304" charset="0"/>
                <a:cs typeface="Times New Roman" panose="02020603050405020304" charset="0"/>
              </a:rPr>
              <a:t> .NET 8 Web API &amp; C#</a:t>
            </a:r>
            <a:endParaRPr lang="en-US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</a:pPr>
            <a:r>
              <a:rPr lang="en-US" altLang="en-US" sz="2400" b="1" dirty="0">
                <a:latin typeface="Times New Roman" panose="02020603050405020304" charset="0"/>
                <a:cs typeface="Times New Roman" panose="02020603050405020304" charset="0"/>
              </a:rPr>
              <a:t>Frontend:</a:t>
            </a:r>
            <a:r>
              <a:rPr lang="en-US" altLang="en-US" sz="2400" dirty="0">
                <a:latin typeface="Times New Roman" panose="02020603050405020304" charset="0"/>
                <a:cs typeface="Times New Roman" panose="02020603050405020304" charset="0"/>
              </a:rPr>
              <a:t> Angular (TypeScript) &amp; Angular Material</a:t>
            </a:r>
            <a:endParaRPr lang="en-US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</a:pPr>
            <a:r>
              <a:rPr lang="en-US" altLang="en-US" sz="2400" b="1" dirty="0">
                <a:latin typeface="Times New Roman" panose="02020603050405020304" charset="0"/>
                <a:cs typeface="Times New Roman" panose="02020603050405020304" charset="0"/>
              </a:rPr>
              <a:t>Database:</a:t>
            </a:r>
            <a:r>
              <a:rPr lang="en-US" altLang="en-US" sz="2400" dirty="0">
                <a:latin typeface="Times New Roman" panose="02020603050405020304" charset="0"/>
                <a:cs typeface="Times New Roman" panose="02020603050405020304" charset="0"/>
              </a:rPr>
              <a:t> SQL Server &amp; Entity Framework Core</a:t>
            </a:r>
            <a:endParaRPr lang="en-US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</a:pPr>
            <a:r>
              <a:rPr lang="en-US" altLang="en-US" sz="2400" b="1" dirty="0">
                <a:latin typeface="Times New Roman" panose="02020603050405020304" charset="0"/>
                <a:cs typeface="Times New Roman" panose="02020603050405020304" charset="0"/>
              </a:rPr>
              <a:t>Security: </a:t>
            </a:r>
            <a:r>
              <a:rPr lang="en-US" altLang="en-US" sz="2400" dirty="0">
                <a:latin typeface="Times New Roman" panose="02020603050405020304" charset="0"/>
                <a:cs typeface="Times New Roman" panose="02020603050405020304" charset="0"/>
              </a:rPr>
              <a:t>JWT (Role-Based Access Control)</a:t>
            </a:r>
            <a:endParaRPr lang="en-US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</a:pPr>
            <a:r>
              <a:rPr lang="en-US" altLang="en-US" sz="2400" b="1" dirty="0">
                <a:latin typeface="Times New Roman" panose="02020603050405020304" charset="0"/>
                <a:cs typeface="Times New Roman" panose="02020603050405020304" charset="0"/>
              </a:rPr>
              <a:t>Architecture: </a:t>
            </a:r>
            <a:r>
              <a:rPr lang="en-US" altLang="en-US" sz="2400" dirty="0">
                <a:latin typeface="Times New Roman" panose="02020603050405020304" charset="0"/>
                <a:cs typeface="Times New Roman" panose="02020603050405020304" charset="0"/>
              </a:rPr>
              <a:t>Layered Architecture with DTOs</a:t>
            </a:r>
            <a:endParaRPr lang="en-US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</a:pPr>
            <a:r>
              <a:rPr lang="en-US" altLang="en-US" sz="2400" b="1" dirty="0">
                <a:latin typeface="Times New Roman" panose="02020603050405020304" charset="0"/>
                <a:cs typeface="Times New Roman" panose="02020603050405020304" charset="0"/>
              </a:rPr>
              <a:t>Tools: </a:t>
            </a:r>
            <a:r>
              <a:rPr lang="en-US" altLang="en-US" sz="2400" dirty="0">
                <a:latin typeface="Times New Roman" panose="02020603050405020304" charset="0"/>
                <a:cs typeface="Times New Roman" panose="02020603050405020304" charset="0"/>
              </a:rPr>
              <a:t>Swagger, Postman, Git</a:t>
            </a:r>
            <a:endParaRPr lang="en-US" altLang="en-US" sz="2400" dirty="0">
              <a:latin typeface="Times New Roman" panose="02020603050405020304" charset="0"/>
              <a:cs typeface="Times New Roman" panose="02020603050405020304" charset="0"/>
            </a:endParaRPr>
          </a:p>
          <a:p>
            <a:pPr>
              <a:buFont typeface="Arial" panose="020B0604020202020204" pitchFamily="34" charset="0"/>
            </a:pPr>
            <a:endParaRPr lang="en-US" altLang="en-US" sz="2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65138" y="386203"/>
            <a:ext cx="11533187" cy="410210"/>
          </a:xfrm>
        </p:spPr>
        <p:txBody>
          <a:bodyPr/>
          <a:lstStyle/>
          <a:p>
            <a:r>
              <a:rPr lang="en-US" altLang="en-US" sz="2400" dirty="0">
                <a:latin typeface="Arial Black" panose="020B0A04020102020204" charset="0"/>
                <a:cs typeface="Arial Black" panose="020B0A04020102020204" charset="0"/>
              </a:rPr>
              <a:t>What This Project Solves:</a:t>
            </a:r>
            <a:endParaRPr lang="en-US" altLang="en-US" sz="2400" dirty="0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65455" y="934720"/>
            <a:ext cx="11532870" cy="7442835"/>
          </a:xfrm>
        </p:spPr>
        <p:txBody>
          <a:bodyPr>
            <a:noAutofit/>
          </a:bodyPr>
          <a:lstStyle/>
          <a:p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My project digitizes the entire service lifecycle into a single platform:</a:t>
            </a:r>
            <a:endParaRPr lang="en-US" alt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End-to-End Automation: Automates the flow from Request → Assigned → InProgress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  <a:sym typeface="+mn-ea"/>
              </a:rPr>
              <a:t>→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 Completed → Closed.</a:t>
            </a:r>
            <a:endParaRPr lang="en-US" alt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Role-Specific Portals: Provides tailored interfaces for Admins, Managers, Technicians, and Customers.</a:t>
            </a:r>
            <a:endParaRPr lang="en-US" alt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Data-Driven Insights: Generates real-time dashboards for revenue, workload distribution, and resolution times.</a:t>
            </a:r>
            <a:endParaRPr lang="en-US" alt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Security &amp; Accuracy: Uses JWT for secure access and DTOs to ensure data integrity across the system.</a:t>
            </a:r>
            <a:endParaRPr lang="en-US" alt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endParaRPr lang="en-US" alt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2000" dirty="0">
                <a:latin typeface="Arial Black" panose="020B0A04020102020204" charset="0"/>
                <a:cs typeface="Arial Black" panose="020B0A04020102020204" charset="0"/>
              </a:rPr>
              <a:t>Key Challenges &amp; Solutions:</a:t>
            </a:r>
            <a:endParaRPr lang="en-US" altLang="en-US" sz="2000" dirty="0">
              <a:latin typeface="Arial Black" panose="020B0A04020102020204" charset="0"/>
              <a:cs typeface="Arial Black" panose="020B0A04020102020204" charset="0"/>
            </a:endParaRPr>
          </a:p>
          <a:p>
            <a:pPr marL="0" indent="0">
              <a:buNone/>
            </a:pPr>
            <a:endParaRPr lang="en-US" altLang="en-US" sz="2000" dirty="0">
              <a:latin typeface="Arial Black" panose="020B0A04020102020204" charset="0"/>
              <a:cs typeface="Arial Black" panose="020B0A04020102020204" charset="0"/>
            </a:endParaRPr>
          </a:p>
          <a:p>
            <a:pPr marL="0" indent="0">
              <a:buFont typeface="+mj-lt"/>
              <a:buNone/>
            </a:pPr>
            <a:r>
              <a:rPr lang="en-US" altLang="en-US" sz="2000" b="1" dirty="0">
                <a:latin typeface="Times New Roman" panose="02020603050405020304" charset="0"/>
                <a:cs typeface="Times New Roman" panose="02020603050405020304" charset="0"/>
              </a:rPr>
              <a:t>Challenge: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 Protecting sensitive customer and financial data.</a:t>
            </a:r>
            <a:endParaRPr lang="en-US" alt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Font typeface="+mj-lt"/>
              <a:buNone/>
            </a:pPr>
            <a:r>
              <a:rPr lang="en-US" altLang="en-US" sz="2000" b="1" dirty="0">
                <a:latin typeface="Times New Roman" panose="02020603050405020304" charset="0"/>
                <a:cs typeface="Times New Roman" panose="02020603050405020304" charset="0"/>
              </a:rPr>
              <a:t>Solution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: Implemented Role-Based Access Control (RBAC) to ensure users only see data relevant to their role.</a:t>
            </a:r>
            <a:endParaRPr lang="en-US" alt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514350" indent="-514350">
              <a:buFont typeface="+mj-lt"/>
              <a:buAutoNum type="romanUcPeriod"/>
            </a:pPr>
            <a:endParaRPr lang="en-US" alt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Font typeface="+mj-lt"/>
              <a:buNone/>
            </a:pPr>
            <a:r>
              <a:rPr lang="en-US" altLang="en-US" sz="2000" b="1" dirty="0">
                <a:latin typeface="Times New Roman" panose="02020603050405020304" charset="0"/>
                <a:cs typeface="Times New Roman" panose="02020603050405020304" charset="0"/>
              </a:rPr>
              <a:t>Challenge: 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Accurate billing across different service categories.</a:t>
            </a:r>
            <a:endParaRPr lang="en-US" altLang="en-US" sz="2000" dirty="0">
              <a:latin typeface="Times New Roman" panose="02020603050405020304" charset="0"/>
              <a:cs typeface="Times New Roman" panose="02020603050405020304" charset="0"/>
            </a:endParaRPr>
          </a:p>
          <a:p>
            <a:pPr marL="0" indent="0">
              <a:buNone/>
            </a:pPr>
            <a:r>
              <a:rPr lang="en-US" altLang="en-US" sz="2000" b="1" dirty="0">
                <a:latin typeface="Times New Roman" panose="02020603050405020304" charset="0"/>
                <a:cs typeface="Times New Roman" panose="02020603050405020304" charset="0"/>
              </a:rPr>
              <a:t>Solution</a:t>
            </a:r>
            <a:r>
              <a:rPr lang="en-US" altLang="en-US" sz="2000" dirty="0">
                <a:latin typeface="Times New Roman" panose="02020603050405020304" charset="0"/>
                <a:cs typeface="Times New Roman" panose="02020603050405020304" charset="0"/>
              </a:rPr>
              <a:t>: Developed an automated billing service that links Category-specific Base Charges to the final invoice, 	eliminating manual calculation errors.</a:t>
            </a:r>
            <a:endParaRPr lang="en-US" altLang="en-US" sz="20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 flipV="1">
            <a:off x="465455" y="934720"/>
            <a:ext cx="11532870" cy="762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IN" dirty="0"/>
              <a:t> </a:t>
            </a:r>
            <a:endParaRPr lang="en-US" altLang="en-I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14CD68"/>
            </a:gs>
            <a:gs pos="100000">
              <a:srgbClr val="0B6E38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5613" y="386203"/>
            <a:ext cx="11533187" cy="410369"/>
          </a:xfrm>
        </p:spPr>
        <p:txBody>
          <a:bodyPr/>
          <a:lstStyle/>
          <a:p>
            <a:r>
              <a:rPr lang="en-IN" dirty="0"/>
              <a:t>Solution &amp; Key Features</a:t>
            </a:r>
            <a:endParaRPr lang="en-IN" dirty="0"/>
          </a:p>
        </p:txBody>
      </p:sp>
      <p:sp>
        <p:nvSpPr>
          <p:cNvPr id="8" name="Text 0"/>
          <p:cNvSpPr/>
          <p:nvPr/>
        </p:nvSpPr>
        <p:spPr>
          <a:xfrm>
            <a:off x="561974" y="1240136"/>
            <a:ext cx="5626743" cy="2196723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outerShdw blurRad="76200" dist="381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 1"/>
          <p:cNvSpPr/>
          <p:nvPr/>
        </p:nvSpPr>
        <p:spPr>
          <a:xfrm>
            <a:off x="6491948" y="1249661"/>
            <a:ext cx="5626743" cy="2196723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outerShdw blurRad="76200" dist="381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 2"/>
          <p:cNvSpPr/>
          <p:nvPr/>
        </p:nvSpPr>
        <p:spPr>
          <a:xfrm>
            <a:off x="609599" y="4065183"/>
            <a:ext cx="5626743" cy="2196723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outerShdw blurRad="76200" dist="381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 3"/>
          <p:cNvSpPr/>
          <p:nvPr/>
        </p:nvSpPr>
        <p:spPr>
          <a:xfrm>
            <a:off x="6491948" y="4065183"/>
            <a:ext cx="5626743" cy="2196723"/>
          </a:xfrm>
          <a:prstGeom prst="rect">
            <a:avLst/>
          </a:prstGeom>
          <a:solidFill>
            <a:schemeClr val="tx2">
              <a:lumMod val="75000"/>
            </a:schemeClr>
          </a:solidFill>
          <a:effectLst>
            <a:outerShdw blurRad="76200" dist="38100" dir="5400000" algn="bl" rotWithShape="0">
              <a:srgbClr val="000000">
                <a:alpha val="20000"/>
              </a:srgbClr>
            </a:outerShdw>
          </a:effectLst>
        </p:spPr>
        <p:txBody>
          <a:bodyPr wrap="none" lIns="0" tIns="0" rIns="0" bIns="0" rtlCol="0" anchor="ctr">
            <a:normAutofit/>
          </a:bodyPr>
          <a:lstStyle/>
          <a:p>
            <a:pPr marL="0" indent="0">
              <a:buNone/>
            </a:pP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 5"/>
          <p:cNvSpPr/>
          <p:nvPr/>
        </p:nvSpPr>
        <p:spPr>
          <a:xfrm>
            <a:off x="838199" y="1478261"/>
            <a:ext cx="5057383" cy="5688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2000" b="1" dirty="0">
                <a:solidFill>
                  <a:schemeClr val="bg1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🎯 Feature 1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 6"/>
          <p:cNvSpPr/>
          <p:nvPr/>
        </p:nvSpPr>
        <p:spPr>
          <a:xfrm>
            <a:off x="838200" y="1847215"/>
            <a:ext cx="5057140" cy="11798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Role-Based Dashboards Real-time analytics tracking technician workloads, monthly revenue, and resolution metrics via LINQ aggregations.</a:t>
            </a:r>
            <a:endParaRPr lang="en-US" altLang="en-US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6720548" y="1478261"/>
            <a:ext cx="5057383" cy="5688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2000" b="1" dirty="0">
                <a:solidFill>
                  <a:schemeClr val="bg1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⚡ Feature 2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 8"/>
          <p:cNvSpPr/>
          <p:nvPr/>
        </p:nvSpPr>
        <p:spPr>
          <a:xfrm>
            <a:off x="6720840" y="1919605"/>
            <a:ext cx="5057140" cy="11074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End-to-End Service Lifecycle Automated tracking from customer request and manager assignment to real-time technician status updates.</a:t>
            </a:r>
            <a:endParaRPr lang="en-US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6" name="Text 9"/>
          <p:cNvSpPr/>
          <p:nvPr/>
        </p:nvSpPr>
        <p:spPr>
          <a:xfrm>
            <a:off x="838199" y="4293783"/>
            <a:ext cx="5057383" cy="5688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2000" b="1" dirty="0">
                <a:solidFill>
                  <a:schemeClr val="bg1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🔒 Feature 3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Text 11"/>
          <p:cNvSpPr/>
          <p:nvPr/>
        </p:nvSpPr>
        <p:spPr>
          <a:xfrm>
            <a:off x="6720548" y="4293783"/>
            <a:ext cx="5057383" cy="56883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 rtlCol="0" anchor="t"/>
          <a:lstStyle/>
          <a:p>
            <a:pPr marL="0" indent="0">
              <a:lnSpc>
                <a:spcPts val="2160"/>
              </a:lnSpc>
              <a:buNone/>
            </a:pPr>
            <a:r>
              <a:rPr lang="en-US" sz="2000" b="1" dirty="0">
                <a:solidFill>
                  <a:schemeClr val="bg1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📊 Feature 4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Text 6"/>
          <p:cNvSpPr/>
          <p:nvPr/>
        </p:nvSpPr>
        <p:spPr>
          <a:xfrm>
            <a:off x="793750" y="4607560"/>
            <a:ext cx="5057140" cy="117602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Automated Billing &amp; Invoicing Instant generation of digital invoices based on service category base charges and task priority levels.</a:t>
            </a:r>
            <a:endParaRPr lang="en-US" altLang="en-US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1" name="Text 8"/>
          <p:cNvSpPr/>
          <p:nvPr/>
        </p:nvSpPr>
        <p:spPr>
          <a:xfrm>
            <a:off x="6676390" y="4705350"/>
            <a:ext cx="5057140" cy="107823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en-US" sz="2000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</a:rPr>
              <a:t>Secure JWT Authentication Robust Role-Based Access Control (RBAC) ensuring data privacy and authorized endpoint access for all users.</a:t>
            </a:r>
            <a:endParaRPr lang="en-US" altLang="en-US" sz="2000" dirty="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br>
              <a:rPr lang="en-US" b="1"/>
            </a:br>
            <a:br>
              <a:rPr lang="en-US" b="1"/>
            </a:br>
            <a:r>
              <a:rPr lang="en-US" b="1"/>
              <a:t>WorkFlow</a:t>
            </a:r>
            <a:br>
              <a:rPr lang="en-US" b="1"/>
            </a:br>
            <a:endParaRPr lang="en-US" b="1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r>
              <a:rPr lang="en-US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B3561BA9-CDCF-4958-B8AB-66F3BF063E13}" type="slidenum">
              <a:rPr lang="en-US" smtClean="0"/>
            </a:fld>
            <a:endParaRPr lang="en-US"/>
          </a:p>
        </p:txBody>
      </p:sp>
      <p:pic>
        <p:nvPicPr>
          <p:cNvPr id="11" name="Content Placeholder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01980" y="982980"/>
            <a:ext cx="10904220" cy="58724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138" y="386203"/>
            <a:ext cx="11533187" cy="410369"/>
          </a:xfrm>
        </p:spPr>
        <p:txBody>
          <a:bodyPr/>
          <a:lstStyle/>
          <a:p>
            <a:br>
              <a:rPr lang="en-IN" b="1" dirty="0"/>
            </a:br>
            <a:r>
              <a:rPr lang="en-US" altLang="en-IN" b="1" dirty="0"/>
              <a:t>System Architecture</a:t>
            </a:r>
            <a:br>
              <a:rPr lang="en-IN" b="1" dirty="0"/>
            </a:br>
            <a:endParaRPr lang="en-IN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875" y="1027430"/>
            <a:ext cx="10816590" cy="59670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97485"/>
            <a:ext cx="5281295" cy="554355"/>
          </a:xfrm>
        </p:spPr>
        <p:txBody>
          <a:bodyPr/>
          <a:lstStyle/>
          <a:p>
            <a:pPr>
              <a:lnSpc>
                <a:spcPts val="3240"/>
              </a:lnSpc>
            </a:pPr>
            <a:r>
              <a:rPr lang="en-US" sz="3200" b="1" dirty="0">
                <a:solidFill>
                  <a:schemeClr val="tx1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Admin Dashboard Screen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>
            <a:no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180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endParaRPr lang="en-US" altLang="en-US" sz="1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pic>
        <p:nvPicPr>
          <p:cNvPr id="10" name="Picture Placeholder 9" descr="admin_new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16255" y="751840"/>
            <a:ext cx="11067415" cy="5709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955" y="101600"/>
            <a:ext cx="7137400" cy="833120"/>
          </a:xfrm>
        </p:spPr>
        <p:txBody>
          <a:bodyPr/>
          <a:lstStyle/>
          <a:p>
            <a:pPr>
              <a:lnSpc>
                <a:spcPts val="3240"/>
              </a:lnSpc>
            </a:pPr>
            <a:r>
              <a:rPr lang="en-US" sz="3200" b="1" dirty="0">
                <a:solidFill>
                  <a:schemeClr val="tx1"/>
                </a:solidFill>
                <a:ea typeface="Arial" panose="020B0604020202020204" pitchFamily="34" charset="-122"/>
                <a:cs typeface="Arial" panose="020B0604020202020204" pitchFamily="34" charset="-120"/>
              </a:rPr>
              <a:t>User Dashboard Screen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en-IN" dirty="0"/>
              <a:t> </a:t>
            </a:r>
            <a:endParaRPr lang="en-US" altLang="en-IN" dirty="0"/>
          </a:p>
        </p:txBody>
      </p:sp>
      <p:pic>
        <p:nvPicPr>
          <p:cNvPr id="8" name="Picture Placeholder 7" descr="user_new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381000" y="998855"/>
            <a:ext cx="11202670" cy="54870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320" y="158750"/>
            <a:ext cx="7531735" cy="640080"/>
          </a:xfrm>
        </p:spPr>
        <p:txBody>
          <a:bodyPr/>
          <a:p>
            <a:r>
              <a:rPr lang="en-US" sz="3200" b="1"/>
              <a:t>Technician Dashboard Screen</a:t>
            </a:r>
            <a:endParaRPr lang="en-US" sz="3200" b="1"/>
          </a:p>
        </p:txBody>
      </p:sp>
      <p:pic>
        <p:nvPicPr>
          <p:cNvPr id="7" name="Picture Placeholder 6" descr="tech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35305" y="919480"/>
            <a:ext cx="11048365" cy="5614035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en-US"/>
              <a:t> 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 </a:t>
            </a: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C4527FD-C22F-4528-B2BB-24ACAEFD76BE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zure 1">
  <a:themeElements>
    <a:clrScheme name="Custom 3">
      <a:dk1>
        <a:srgbClr val="000000"/>
      </a:dk1>
      <a:lt1>
        <a:srgbClr val="FFFFFF"/>
      </a:lt1>
      <a:dk2>
        <a:srgbClr val="0078D3"/>
      </a:dk2>
      <a:lt2>
        <a:srgbClr val="FFFFFF"/>
      </a:lt2>
      <a:accent1>
        <a:srgbClr val="EBEBEB"/>
      </a:accent1>
      <a:accent2>
        <a:srgbClr val="75757A"/>
      </a:accent2>
      <a:accent3>
        <a:srgbClr val="000041"/>
      </a:accent3>
      <a:accent4>
        <a:srgbClr val="0078D3"/>
      </a:accent4>
      <a:accent5>
        <a:srgbClr val="50E6FF"/>
      </a:accent5>
      <a:accent6>
        <a:srgbClr val="EBEBEB"/>
      </a:accent6>
      <a:hlink>
        <a:srgbClr val="0078D4"/>
      </a:hlink>
      <a:folHlink>
        <a:srgbClr val="0078D4"/>
      </a:folHlink>
    </a:clrScheme>
    <a:fontScheme name="Dynamics 365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noAutofit/>
      </a:bodyPr>
      <a:lstStyle>
        <a:defPPr defTabSz="932180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anose="020B0502040204020203" pitchFamily="34" charset="0"/>
            <a:cs typeface="Segoe UI" panose="020B0502040204020203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ue Waves">
  <a:themeElements>
    <a:clrScheme name="Blu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66CC"/>
      </a:accent1>
      <a:accent2>
        <a:srgbClr val="3399FF"/>
      </a:accent2>
      <a:accent3>
        <a:srgbClr val="FFFFFF"/>
      </a:accent3>
      <a:accent4>
        <a:srgbClr val="000000"/>
      </a:accent4>
      <a:accent5>
        <a:srgbClr val="AAB8E2"/>
      </a:accent5>
      <a:accent6>
        <a:srgbClr val="2D8AE7"/>
      </a:accent6>
      <a:hlink>
        <a:srgbClr val="CC3300"/>
      </a:hlink>
      <a:folHlink>
        <a:srgbClr val="996600"/>
      </a:folHlink>
    </a:clrScheme>
    <a:fontScheme name="Blu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Blu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u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u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66CC"/>
        </a:accent1>
        <a:accent2>
          <a:srgbClr val="3399FF"/>
        </a:accent2>
        <a:accent3>
          <a:srgbClr val="FFFFFF"/>
        </a:accent3>
        <a:accent4>
          <a:srgbClr val="000000"/>
        </a:accent4>
        <a:accent5>
          <a:srgbClr val="AAB8E2"/>
        </a:accent5>
        <a:accent6>
          <a:srgbClr val="2D8AE7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F6CFD0234D3B49A8BA0EAFF2A75B6F" ma:contentTypeVersion="13" ma:contentTypeDescription="Create a new document." ma:contentTypeScope="" ma:versionID="fe4210c65925791be238c7055ecc53c9">
  <xsd:schema xmlns:xsd="http://www.w3.org/2001/XMLSchema" xmlns:xs="http://www.w3.org/2001/XMLSchema" xmlns:p="http://schemas.microsoft.com/office/2006/metadata/properties" xmlns:ns1="http://schemas.microsoft.com/sharepoint/v3" xmlns:ns2="81db2858-b24f-4e13-8628-6a9b4230a320" xmlns:ns3="47c683d7-bc2d-4791-a545-02d7bf8a7e2a" targetNamespace="http://schemas.microsoft.com/office/2006/metadata/properties" ma:root="true" ma:fieldsID="6e9aa929f685a74ba23415f87c22c051" ns1:_="" ns2:_="" ns3:_="">
    <xsd:import namespace="http://schemas.microsoft.com/sharepoint/v3"/>
    <xsd:import namespace="81db2858-b24f-4e13-8628-6a9b4230a320"/>
    <xsd:import namespace="47c683d7-bc2d-4791-a545-02d7bf8a7e2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b2858-b24f-4e13-8628-6a9b4230a32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7" nillable="true" ma:displayName="Tags" ma:internalName="MediaServiceAutoTags" ma:readOnly="true">
      <xsd:simpleType>
        <xsd:restriction base="dms:Text"/>
      </xsd:simpleType>
    </xsd:element>
    <xsd:element name="MediaServiceDateTaken" ma:index="20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c683d7-bc2d-4791-a545-02d7bf8a7e2a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Properties xmlns="http://schemas.microsoft.com/sharepoint/v3" xsi:nil="true"/>
    <_ip_UnifiedCompliancePolicyUIAction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CE5D289-8547-451C-AB26-EE5D172C92CD}">
  <ds:schemaRefs/>
</ds:datastoreItem>
</file>

<file path=customXml/itemProps2.xml><?xml version="1.0" encoding="utf-8"?>
<ds:datastoreItem xmlns:ds="http://schemas.openxmlformats.org/officeDocument/2006/customXml" ds:itemID="{075290F2-CDB2-4ACA-B47D-DD3BA184EB9C}">
  <ds:schemaRefs/>
</ds:datastoreItem>
</file>

<file path=customXml/itemProps3.xml><?xml version="1.0" encoding="utf-8"?>
<ds:datastoreItem xmlns:ds="http://schemas.openxmlformats.org/officeDocument/2006/customXml" ds:itemID="{DAE6409B-068D-4653-BD67-AC4DDFD756BB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3469</Words>
  <Application>WPS Presentation</Application>
  <PresentationFormat>Custom</PresentationFormat>
  <Paragraphs>114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0" baseType="lpstr">
      <vt:lpstr>Arial</vt:lpstr>
      <vt:lpstr>SimSun</vt:lpstr>
      <vt:lpstr>Wingdings</vt:lpstr>
      <vt:lpstr>Segoe UI</vt:lpstr>
      <vt:lpstr>Segoe UI Light</vt:lpstr>
      <vt:lpstr>-apple-system</vt:lpstr>
      <vt:lpstr>Arial</vt:lpstr>
      <vt:lpstr>Arial</vt:lpstr>
      <vt:lpstr>Segoe UI Semibold</vt:lpstr>
      <vt:lpstr>Microsoft YaHei</vt:lpstr>
      <vt:lpstr>Arial Unicode MS</vt:lpstr>
      <vt:lpstr>Segoe Print</vt:lpstr>
      <vt:lpstr>Times New Roman</vt:lpstr>
      <vt:lpstr>Arial Black</vt:lpstr>
      <vt:lpstr>Elephant</vt:lpstr>
      <vt:lpstr>Azure 1</vt:lpstr>
      <vt:lpstr>Blue Waves</vt:lpstr>
      <vt:lpstr>PowerPoint 演示文稿</vt:lpstr>
      <vt:lpstr>Project Overview</vt:lpstr>
      <vt:lpstr>Problem Statement</vt:lpstr>
      <vt:lpstr>Solution &amp; Key Features</vt:lpstr>
      <vt:lpstr>PowerPoint 演示文稿</vt:lpstr>
      <vt:lpstr>System Architecture</vt:lpstr>
      <vt:lpstr>Dashboard Screen</vt:lpstr>
      <vt:lpstr>User Management Screen</vt:lpstr>
      <vt:lpstr>PowerPoint 演示文稿</vt:lpstr>
      <vt:lpstr>PowerPoint 演示文稿</vt:lpstr>
      <vt:lpstr>Reports &amp; Analytics</vt:lpstr>
      <vt:lpstr>Results &amp; Achievements</vt:lpstr>
      <vt:lpstr>Live Demonstration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</dc:creator>
  <cp:lastModifiedBy>Manas Arora</cp:lastModifiedBy>
  <cp:revision>44</cp:revision>
  <dcterms:created xsi:type="dcterms:W3CDTF">2021-02-08T22:39:00Z</dcterms:created>
  <dcterms:modified xsi:type="dcterms:W3CDTF">2026-01-06T07:09:29Z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0x010100CCF6CFD0234D3B49A8BA0EAFF2A75B6F</vt:lpwstr>
  </property>
  <property fmtid="{D5CDD505-2E9C-101B-9397-08002B2CF9AE}" pid="3" name="ICV">
    <vt:lpwstr>92D5D7A176434358920FE884731BDE63_13</vt:lpwstr>
  </property>
  <property fmtid="{D5CDD505-2E9C-101B-9397-08002B2CF9AE}" pid="4" name="KSOProductBuildVer">
    <vt:lpwstr>1033-12.2.0.23196</vt:lpwstr>
  </property>
</Properties>
</file>